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324" r:id="rId3"/>
    <p:sldId id="316" r:id="rId4"/>
    <p:sldId id="465" r:id="rId5"/>
    <p:sldId id="463" r:id="rId6"/>
    <p:sldId id="499" r:id="rId7"/>
    <p:sldId id="502" r:id="rId8"/>
    <p:sldId id="500" r:id="rId9"/>
    <p:sldId id="490" r:id="rId10"/>
    <p:sldId id="498" r:id="rId11"/>
    <p:sldId id="472" r:id="rId12"/>
    <p:sldId id="503" r:id="rId13"/>
    <p:sldId id="496" r:id="rId14"/>
    <p:sldId id="447" r:id="rId15"/>
    <p:sldId id="457" r:id="rId16"/>
    <p:sldId id="405" r:id="rId17"/>
    <p:sldId id="438" r:id="rId18"/>
    <p:sldId id="471" r:id="rId19"/>
    <p:sldId id="467" r:id="rId20"/>
    <p:sldId id="477" r:id="rId21"/>
    <p:sldId id="501" r:id="rId22"/>
  </p:sldIdLst>
  <p:sldSz cx="9144000" cy="6858000" type="screen4x3"/>
  <p:notesSz cx="9926638" cy="6797675"/>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7" autoAdjust="0"/>
    <p:restoredTop sz="86982" autoAdjust="0"/>
  </p:normalViewPr>
  <p:slideViewPr>
    <p:cSldViewPr>
      <p:cViewPr varScale="1">
        <p:scale>
          <a:sx n="100" d="100"/>
          <a:sy n="100" d="100"/>
        </p:scale>
        <p:origin x="-1944"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5" y="1"/>
            <a:ext cx="4302317" cy="340319"/>
          </a:xfrm>
          <a:prstGeom prst="rect">
            <a:avLst/>
          </a:prstGeom>
        </p:spPr>
        <p:txBody>
          <a:bodyPr vert="horz" lIns="91427" tIns="45714" rIns="91427" bIns="45714" rtlCol="0"/>
          <a:lstStyle>
            <a:lvl1pPr algn="l">
              <a:defRPr sz="1200"/>
            </a:lvl1pPr>
          </a:lstStyle>
          <a:p>
            <a:pPr>
              <a:defRPr/>
            </a:pPr>
            <a:endParaRPr lang="ja-JP" altLang="en-US" dirty="0"/>
          </a:p>
        </p:txBody>
      </p:sp>
      <p:sp>
        <p:nvSpPr>
          <p:cNvPr id="3" name="日付プレースホルダ 2"/>
          <p:cNvSpPr>
            <a:spLocks noGrp="1"/>
          </p:cNvSpPr>
          <p:nvPr>
            <p:ph type="dt" sz="quarter" idx="1"/>
          </p:nvPr>
        </p:nvSpPr>
        <p:spPr>
          <a:xfrm>
            <a:off x="5622006" y="1"/>
            <a:ext cx="4302317" cy="340319"/>
          </a:xfrm>
          <a:prstGeom prst="rect">
            <a:avLst/>
          </a:prstGeom>
        </p:spPr>
        <p:txBody>
          <a:bodyPr vert="horz" lIns="91427" tIns="45714" rIns="91427" bIns="45714" rtlCol="0"/>
          <a:lstStyle>
            <a:lvl1pPr algn="r">
              <a:defRPr sz="1200"/>
            </a:lvl1pPr>
          </a:lstStyle>
          <a:p>
            <a:pPr>
              <a:defRPr/>
            </a:pPr>
            <a:fld id="{9AB819F4-900A-47F7-BB21-927F9330126F}" type="datetime1">
              <a:rPr lang="ja-JP" altLang="en-US" smtClean="0"/>
              <a:pPr>
                <a:defRPr/>
              </a:pPr>
              <a:t>2019/6/2</a:t>
            </a:fld>
            <a:endParaRPr lang="ja-JP" altLang="en-US" dirty="0"/>
          </a:p>
        </p:txBody>
      </p:sp>
      <p:sp>
        <p:nvSpPr>
          <p:cNvPr id="4" name="フッター プレースホルダ 3"/>
          <p:cNvSpPr>
            <a:spLocks noGrp="1"/>
          </p:cNvSpPr>
          <p:nvPr>
            <p:ph type="ftr" sz="quarter" idx="2"/>
          </p:nvPr>
        </p:nvSpPr>
        <p:spPr>
          <a:xfrm>
            <a:off x="5" y="6456272"/>
            <a:ext cx="4302317" cy="340319"/>
          </a:xfrm>
          <a:prstGeom prst="rect">
            <a:avLst/>
          </a:prstGeom>
        </p:spPr>
        <p:txBody>
          <a:bodyPr vert="horz" lIns="91427" tIns="45714" rIns="91427" bIns="45714" rtlCol="0" anchor="b"/>
          <a:lstStyle>
            <a:lvl1pPr algn="l">
              <a:defRPr sz="1200"/>
            </a:lvl1pPr>
          </a:lstStyle>
          <a:p>
            <a:pPr>
              <a:defRPr/>
            </a:pPr>
            <a:endParaRPr lang="ja-JP" altLang="en-US" dirty="0"/>
          </a:p>
        </p:txBody>
      </p:sp>
      <p:sp>
        <p:nvSpPr>
          <p:cNvPr id="5" name="スライド番号プレースホルダ 4"/>
          <p:cNvSpPr>
            <a:spLocks noGrp="1"/>
          </p:cNvSpPr>
          <p:nvPr>
            <p:ph type="sldNum" sz="quarter" idx="3"/>
          </p:nvPr>
        </p:nvSpPr>
        <p:spPr>
          <a:xfrm>
            <a:off x="5622006" y="6456272"/>
            <a:ext cx="4302317" cy="340319"/>
          </a:xfrm>
          <a:prstGeom prst="rect">
            <a:avLst/>
          </a:prstGeom>
        </p:spPr>
        <p:txBody>
          <a:bodyPr vert="horz" lIns="91427" tIns="45714" rIns="91427" bIns="45714" rtlCol="0" anchor="b"/>
          <a:lstStyle>
            <a:lvl1pPr algn="r">
              <a:defRPr sz="1200"/>
            </a:lvl1pPr>
          </a:lstStyle>
          <a:p>
            <a:pPr>
              <a:defRPr/>
            </a:pPr>
            <a:fld id="{53FE89F0-4713-4A0A-8855-F3F43C667E93}" type="slidenum">
              <a:rPr lang="ja-JP" altLang="en-US"/>
              <a:pPr>
                <a:defRPr/>
              </a:pPr>
              <a:t>‹#›</a:t>
            </a:fld>
            <a:endParaRPr lang="ja-JP" altLang="en-US" dirty="0"/>
          </a:p>
        </p:txBody>
      </p:sp>
    </p:spTree>
    <p:extLst>
      <p:ext uri="{BB962C8B-B14F-4D97-AF65-F5344CB8AC3E}">
        <p14:creationId xmlns:p14="http://schemas.microsoft.com/office/powerpoint/2010/main" val="38299289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5" y="1"/>
            <a:ext cx="4302317" cy="340319"/>
          </a:xfrm>
          <a:prstGeom prst="rect">
            <a:avLst/>
          </a:prstGeom>
        </p:spPr>
        <p:txBody>
          <a:bodyPr vert="horz" lIns="91427" tIns="45714" rIns="91427" bIns="45714" rtlCol="0"/>
          <a:lstStyle>
            <a:lvl1pPr algn="l">
              <a:defRPr sz="1200"/>
            </a:lvl1pPr>
          </a:lstStyle>
          <a:p>
            <a:pPr>
              <a:defRPr/>
            </a:pPr>
            <a:endParaRPr lang="ja-JP" altLang="en-US" dirty="0"/>
          </a:p>
        </p:txBody>
      </p:sp>
      <p:sp>
        <p:nvSpPr>
          <p:cNvPr id="3" name="日付プレースホルダ 2"/>
          <p:cNvSpPr>
            <a:spLocks noGrp="1"/>
          </p:cNvSpPr>
          <p:nvPr>
            <p:ph type="dt" idx="1"/>
          </p:nvPr>
        </p:nvSpPr>
        <p:spPr>
          <a:xfrm>
            <a:off x="5622006" y="1"/>
            <a:ext cx="4302317" cy="340319"/>
          </a:xfrm>
          <a:prstGeom prst="rect">
            <a:avLst/>
          </a:prstGeom>
        </p:spPr>
        <p:txBody>
          <a:bodyPr vert="horz" lIns="91427" tIns="45714" rIns="91427" bIns="45714" rtlCol="0"/>
          <a:lstStyle>
            <a:lvl1pPr algn="r">
              <a:defRPr sz="1200"/>
            </a:lvl1pPr>
          </a:lstStyle>
          <a:p>
            <a:pPr>
              <a:defRPr/>
            </a:pPr>
            <a:fld id="{5BF88C68-1911-468B-AC22-C4E1BD689D3E}" type="datetime1">
              <a:rPr lang="ja-JP" altLang="en-US" smtClean="0"/>
              <a:pPr>
                <a:defRPr/>
              </a:pPr>
              <a:t>2019/6/2</a:t>
            </a:fld>
            <a:endParaRPr lang="ja-JP" altLang="en-US" dirty="0"/>
          </a:p>
        </p:txBody>
      </p:sp>
      <p:sp>
        <p:nvSpPr>
          <p:cNvPr id="4" name="スライド イメージ プレースホルダ 3"/>
          <p:cNvSpPr>
            <a:spLocks noGrp="1" noRot="1" noChangeAspect="1"/>
          </p:cNvSpPr>
          <p:nvPr>
            <p:ph type="sldImg" idx="2"/>
          </p:nvPr>
        </p:nvSpPr>
        <p:spPr>
          <a:xfrm>
            <a:off x="3263900" y="509588"/>
            <a:ext cx="3398838" cy="2549525"/>
          </a:xfrm>
          <a:prstGeom prst="rect">
            <a:avLst/>
          </a:prstGeom>
          <a:noFill/>
          <a:ln w="12700">
            <a:solidFill>
              <a:prstClr val="black"/>
            </a:solidFill>
          </a:ln>
        </p:spPr>
        <p:txBody>
          <a:bodyPr vert="horz" lIns="91427" tIns="45714" rIns="91427" bIns="45714" rtlCol="0" anchor="ctr"/>
          <a:lstStyle/>
          <a:p>
            <a:pPr lvl="0"/>
            <a:endParaRPr lang="ja-JP" altLang="en-US" noProof="0" dirty="0"/>
          </a:p>
        </p:txBody>
      </p:sp>
      <p:sp>
        <p:nvSpPr>
          <p:cNvPr id="5" name="ノート プレースホルダ 4"/>
          <p:cNvSpPr>
            <a:spLocks noGrp="1"/>
          </p:cNvSpPr>
          <p:nvPr>
            <p:ph type="body" sz="quarter" idx="3"/>
          </p:nvPr>
        </p:nvSpPr>
        <p:spPr>
          <a:xfrm>
            <a:off x="992665" y="3229223"/>
            <a:ext cx="7941310" cy="3058520"/>
          </a:xfrm>
          <a:prstGeom prst="rect">
            <a:avLst/>
          </a:prstGeom>
        </p:spPr>
        <p:txBody>
          <a:bodyPr vert="horz" lIns="91427" tIns="45714" rIns="91427" bIns="45714"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5" y="6456272"/>
            <a:ext cx="4302317" cy="340319"/>
          </a:xfrm>
          <a:prstGeom prst="rect">
            <a:avLst/>
          </a:prstGeom>
        </p:spPr>
        <p:txBody>
          <a:bodyPr vert="horz" lIns="91427" tIns="45714" rIns="91427" bIns="45714" rtlCol="0" anchor="b"/>
          <a:lstStyle>
            <a:lvl1pPr algn="l">
              <a:defRPr sz="1200"/>
            </a:lvl1pPr>
          </a:lstStyle>
          <a:p>
            <a:pPr>
              <a:defRPr/>
            </a:pPr>
            <a:endParaRPr lang="ja-JP" altLang="en-US" dirty="0"/>
          </a:p>
        </p:txBody>
      </p:sp>
      <p:sp>
        <p:nvSpPr>
          <p:cNvPr id="7" name="スライド番号プレースホルダ 6"/>
          <p:cNvSpPr>
            <a:spLocks noGrp="1"/>
          </p:cNvSpPr>
          <p:nvPr>
            <p:ph type="sldNum" sz="quarter" idx="5"/>
          </p:nvPr>
        </p:nvSpPr>
        <p:spPr>
          <a:xfrm>
            <a:off x="5622006" y="6456272"/>
            <a:ext cx="4302317" cy="340319"/>
          </a:xfrm>
          <a:prstGeom prst="rect">
            <a:avLst/>
          </a:prstGeom>
        </p:spPr>
        <p:txBody>
          <a:bodyPr vert="horz" lIns="91427" tIns="45714" rIns="91427" bIns="45714" rtlCol="0" anchor="b"/>
          <a:lstStyle>
            <a:lvl1pPr algn="r">
              <a:defRPr sz="1200"/>
            </a:lvl1pPr>
          </a:lstStyle>
          <a:p>
            <a:pPr>
              <a:defRPr/>
            </a:pPr>
            <a:fld id="{2EDCCC53-AE73-4653-9BC3-1083F8F5C511}" type="slidenum">
              <a:rPr lang="ja-JP" altLang="en-US"/>
              <a:pPr>
                <a:defRPr/>
              </a:pPr>
              <a:t>‹#›</a:t>
            </a:fld>
            <a:endParaRPr lang="ja-JP" altLang="en-US" dirty="0"/>
          </a:p>
        </p:txBody>
      </p:sp>
    </p:spTree>
    <p:extLst>
      <p:ext uri="{BB962C8B-B14F-4D97-AF65-F5344CB8AC3E}">
        <p14:creationId xmlns:p14="http://schemas.microsoft.com/office/powerpoint/2010/main" val="275073561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噴霧流れにおける翼周りの液体挙動に関する研究と題しまして渡辺姫野研究室　学部４年の吉田弘祐が発表させていただきます。まずは、本日の発表内容です。</a:t>
            </a:r>
          </a:p>
        </p:txBody>
      </p:sp>
      <p:sp>
        <p:nvSpPr>
          <p:cNvPr id="4" name="スライド番号プレースホルダ 3"/>
          <p:cNvSpPr>
            <a:spLocks noGrp="1"/>
          </p:cNvSpPr>
          <p:nvPr>
            <p:ph type="sldNum" sz="quarter" idx="10"/>
          </p:nvPr>
        </p:nvSpPr>
        <p:spPr/>
        <p:txBody>
          <a:bodyPr/>
          <a:lstStyle/>
          <a:p>
            <a:pPr>
              <a:defRPr/>
            </a:pPr>
            <a:fld id="{2EDCCC53-AE73-4653-9BC3-1083F8F5C511}" type="slidenum">
              <a:rPr lang="ja-JP" altLang="en-US" smtClean="0"/>
              <a:pPr>
                <a:defRPr/>
              </a:pPr>
              <a:t>1</a:t>
            </a:fld>
            <a:endParaRPr lang="ja-JP" altLang="en-US" dirty="0"/>
          </a:p>
        </p:txBody>
      </p:sp>
    </p:spTree>
    <p:extLst>
      <p:ext uri="{BB962C8B-B14F-4D97-AF65-F5344CB8AC3E}">
        <p14:creationId xmlns:p14="http://schemas.microsoft.com/office/powerpoint/2010/main" val="241655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10</a:t>
            </a:fld>
            <a:endParaRPr lang="ja-JP" altLang="en-US" dirty="0"/>
          </a:p>
        </p:txBody>
      </p:sp>
    </p:spTree>
    <p:extLst>
      <p:ext uri="{BB962C8B-B14F-4D97-AF65-F5344CB8AC3E}">
        <p14:creationId xmlns:p14="http://schemas.microsoft.com/office/powerpoint/2010/main" val="56150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11</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ja-JP" sz="1200" kern="1200" dirty="0">
                    <a:solidFill>
                      <a:schemeClr val="tx1"/>
                    </a:solidFill>
                    <a:effectLst/>
                    <a:latin typeface="+mn-lt"/>
                    <a:ea typeface="+mn-ea"/>
                    <a:cs typeface="+mn-cs"/>
                  </a:rPr>
                  <a:t>粒径分布の縦軸</a:t>
                </a:r>
                <a14:m>
                  <m:oMath xmlns:m="http://schemas.openxmlformats.org/officeDocument/2006/math">
                    <m:sSub>
                      <m:sSubPr>
                        <m:ctrlPr>
                          <a:rPr kumimoji="1" lang="ja-JP" altLang="ja-JP" sz="1200" i="1" kern="1200">
                            <a:solidFill>
                              <a:schemeClr val="tx1"/>
                            </a:solidFill>
                            <a:effectLst/>
                            <a:latin typeface="Cambria Math"/>
                            <a:ea typeface="+mn-ea"/>
                            <a:cs typeface="+mn-cs"/>
                          </a:rPr>
                        </m:ctrlPr>
                      </m:sSubPr>
                      <m:e>
                        <m:r>
                          <a:rPr kumimoji="1" lang="en-US" altLang="ja-JP" sz="1200" i="1" kern="1200">
                            <a:solidFill>
                              <a:schemeClr val="tx1"/>
                            </a:solidFill>
                            <a:effectLst/>
                            <a:latin typeface="Cambria Math" panose="02040503050406030204" pitchFamily="18" charset="0"/>
                            <a:ea typeface="+mn-ea"/>
                            <a:cs typeface="+mn-cs"/>
                          </a:rPr>
                          <m:t>𝑓</m:t>
                        </m:r>
                      </m:e>
                      <m:sub>
                        <m:r>
                          <m:rPr>
                            <m:sty m:val="p"/>
                          </m:rPr>
                          <a:rPr kumimoji="1" lang="en-US" altLang="ja-JP" sz="1200" kern="1200">
                            <a:solidFill>
                              <a:schemeClr val="tx1"/>
                            </a:solidFill>
                            <a:effectLst/>
                            <a:latin typeface="Cambria Math" panose="02040503050406030204" pitchFamily="18" charset="0"/>
                            <a:ea typeface="+mn-ea"/>
                            <a:cs typeface="+mn-cs"/>
                          </a:rPr>
                          <m:t>N</m:t>
                        </m:r>
                      </m:sub>
                    </m:sSub>
                    <m:r>
                      <a:rPr kumimoji="1" lang="en-US" altLang="ja-JP" sz="1200" i="1" kern="1200">
                        <a:solidFill>
                          <a:schemeClr val="tx1"/>
                        </a:solidFill>
                        <a:effectLst/>
                        <a:latin typeface="Cambria Math" panose="02040503050406030204" pitchFamily="18" charset="0"/>
                        <a:ea typeface="+mn-ea"/>
                        <a:cs typeface="+mn-cs"/>
                      </a:rPr>
                      <m:t>(</m:t>
                    </m:r>
                    <m:r>
                      <a:rPr kumimoji="1" lang="en-US" altLang="ja-JP" sz="1200" i="1" kern="1200">
                        <a:solidFill>
                          <a:schemeClr val="tx1"/>
                        </a:solidFill>
                        <a:effectLst/>
                        <a:latin typeface="Cambria Math" panose="02040503050406030204" pitchFamily="18" charset="0"/>
                        <a:ea typeface="+mn-ea"/>
                        <a:cs typeface="+mn-cs"/>
                      </a:rPr>
                      <m:t>𝑑</m:t>
                    </m:r>
                    <m:r>
                      <a:rPr kumimoji="1" lang="en-US" altLang="ja-JP" sz="1200" i="1" kern="1200">
                        <a:solidFill>
                          <a:schemeClr val="tx1"/>
                        </a:solidFill>
                        <a:effectLst/>
                        <a:latin typeface="Cambria Math" panose="02040503050406030204" pitchFamily="18" charset="0"/>
                        <a:ea typeface="+mn-ea"/>
                        <a:cs typeface="+mn-cs"/>
                      </a:rPr>
                      <m:t>)</m:t>
                    </m:r>
                  </m:oMath>
                </a14:m>
                <a:r>
                  <a:rPr kumimoji="1" lang="ja-JP" altLang="ja-JP" sz="1200" kern="1200" dirty="0">
                    <a:solidFill>
                      <a:schemeClr val="tx1"/>
                    </a:solidFill>
                    <a:effectLst/>
                    <a:latin typeface="+mn-lt"/>
                    <a:ea typeface="+mn-ea"/>
                    <a:cs typeface="+mn-cs"/>
                  </a:rPr>
                  <a:t>は個数基準分布関数であり，式に示すように規格化しており，個数基準累積分布の</a:t>
                </a:r>
                <a:r>
                  <a:rPr kumimoji="1" lang="en-US" altLang="ja-JP" sz="1200" kern="1200" dirty="0">
                    <a:solidFill>
                      <a:schemeClr val="tx1"/>
                    </a:solidFill>
                    <a:effectLst/>
                    <a:latin typeface="+mn-lt"/>
                    <a:ea typeface="+mn-ea"/>
                    <a:cs typeface="+mn-cs"/>
                  </a:rPr>
                  <a:t>99%</a:t>
                </a:r>
                <a:r>
                  <a:rPr kumimoji="1" lang="ja-JP" altLang="ja-JP" sz="1200" kern="1200" dirty="0">
                    <a:solidFill>
                      <a:schemeClr val="tx1"/>
                    </a:solidFill>
                    <a:effectLst/>
                    <a:latin typeface="+mn-lt"/>
                    <a:ea typeface="+mn-ea"/>
                    <a:cs typeface="+mn-cs"/>
                  </a:rPr>
                  <a:t>となるところまでプロットしている。</a:t>
                </a:r>
              </a:p>
              <a:p>
                <a:endParaRPr kumimoji="1" lang="en-US" altLang="ja-JP" dirty="0"/>
              </a:p>
            </p:txBody>
          </p:sp>
        </mc:Choice>
        <mc:Fallback xmlns="">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ja-JP" sz="1200" kern="1200" dirty="0">
                    <a:solidFill>
                      <a:schemeClr val="tx1"/>
                    </a:solidFill>
                    <a:effectLst/>
                    <a:latin typeface="+mn-lt"/>
                    <a:ea typeface="+mn-ea"/>
                    <a:cs typeface="+mn-cs"/>
                  </a:rPr>
                  <a:t>粒径分布の縦軸</a:t>
                </a:r>
                <a:r>
                  <a:rPr kumimoji="1" lang="en-US" altLang="ja-JP" sz="1200" i="0" kern="1200">
                    <a:solidFill>
                      <a:schemeClr val="tx1"/>
                    </a:solidFill>
                    <a:effectLst/>
                    <a:latin typeface="+mn-lt"/>
                    <a:ea typeface="+mn-ea"/>
                    <a:cs typeface="+mn-cs"/>
                  </a:rPr>
                  <a:t>𝑓</a:t>
                </a:r>
                <a:r>
                  <a:rPr kumimoji="1" lang="ja-JP" altLang="ja-JP" sz="1200" i="0" kern="1200">
                    <a:solidFill>
                      <a:schemeClr val="tx1"/>
                    </a:solidFill>
                    <a:effectLst/>
                    <a:latin typeface="+mn-lt"/>
                    <a:ea typeface="+mn-ea"/>
                    <a:cs typeface="+mn-cs"/>
                  </a:rPr>
                  <a:t>_</a:t>
                </a:r>
                <a:r>
                  <a:rPr kumimoji="1" lang="en-US" altLang="ja-JP" sz="1200" i="0" kern="1200">
                    <a:solidFill>
                      <a:schemeClr val="tx1"/>
                    </a:solidFill>
                    <a:effectLst/>
                    <a:latin typeface="+mn-lt"/>
                    <a:ea typeface="+mn-ea"/>
                    <a:cs typeface="+mn-cs"/>
                  </a:rPr>
                  <a:t>N (𝑑)</a:t>
                </a:r>
                <a:r>
                  <a:rPr kumimoji="1" lang="ja-JP" altLang="ja-JP" sz="1200" kern="1200" dirty="0">
                    <a:solidFill>
                      <a:schemeClr val="tx1"/>
                    </a:solidFill>
                    <a:effectLst/>
                    <a:latin typeface="+mn-lt"/>
                    <a:ea typeface="+mn-ea"/>
                    <a:cs typeface="+mn-cs"/>
                  </a:rPr>
                  <a:t>は個数基準分布関数であり，式に示すように規格化しており，個数基準累積分布の</a:t>
                </a:r>
                <a:r>
                  <a:rPr kumimoji="1" lang="en-US" altLang="ja-JP" sz="1200" kern="1200" dirty="0">
                    <a:solidFill>
                      <a:schemeClr val="tx1"/>
                    </a:solidFill>
                    <a:effectLst/>
                    <a:latin typeface="+mn-lt"/>
                    <a:ea typeface="+mn-ea"/>
                    <a:cs typeface="+mn-cs"/>
                  </a:rPr>
                  <a:t>99%</a:t>
                </a:r>
                <a:r>
                  <a:rPr kumimoji="1" lang="ja-JP" altLang="ja-JP" sz="1200" kern="1200" dirty="0">
                    <a:solidFill>
                      <a:schemeClr val="tx1"/>
                    </a:solidFill>
                    <a:effectLst/>
                    <a:latin typeface="+mn-lt"/>
                    <a:ea typeface="+mn-ea"/>
                    <a:cs typeface="+mn-cs"/>
                  </a:rPr>
                  <a:t>となるところまでプロットしている。</a:t>
                </a:r>
              </a:p>
              <a:p>
                <a:endParaRPr kumimoji="1" lang="en-US" altLang="ja-JP" dirty="0"/>
              </a:p>
            </p:txBody>
          </p:sp>
        </mc:Fallback>
      </mc:AlternateContent>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13</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14</a:t>
            </a:fld>
            <a:endParaRPr lang="ja-JP" altLang="en-US" dirty="0"/>
          </a:p>
        </p:txBody>
      </p:sp>
    </p:spTree>
    <p:extLst>
      <p:ext uri="{BB962C8B-B14F-4D97-AF65-F5344CB8AC3E}">
        <p14:creationId xmlns:p14="http://schemas.microsoft.com/office/powerpoint/2010/main" val="90312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16</a:t>
            </a:fld>
            <a:endParaRPr lang="ja-JP" altLang="en-US" dirty="0"/>
          </a:p>
        </p:txBody>
      </p:sp>
    </p:spTree>
    <p:extLst>
      <p:ext uri="{BB962C8B-B14F-4D97-AF65-F5344CB8AC3E}">
        <p14:creationId xmlns:p14="http://schemas.microsoft.com/office/powerpoint/2010/main" val="22553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17</a:t>
            </a:fld>
            <a:endParaRPr lang="ja-JP" altLang="en-US" dirty="0"/>
          </a:p>
        </p:txBody>
      </p:sp>
    </p:spTree>
    <p:extLst>
      <p:ext uri="{BB962C8B-B14F-4D97-AF65-F5344CB8AC3E}">
        <p14:creationId xmlns:p14="http://schemas.microsoft.com/office/powerpoint/2010/main" val="2708318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18</a:t>
            </a:fld>
            <a:endParaRPr lang="ja-JP" altLang="en-US" dirty="0"/>
          </a:p>
        </p:txBody>
      </p:sp>
    </p:spTree>
    <p:extLst>
      <p:ext uri="{BB962C8B-B14F-4D97-AF65-F5344CB8AC3E}">
        <p14:creationId xmlns:p14="http://schemas.microsoft.com/office/powerpoint/2010/main" val="225531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19</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20</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21</a:t>
            </a:fld>
            <a:endParaRPr lang="ja-JP" altLang="en-US" dirty="0"/>
          </a:p>
        </p:txBody>
      </p:sp>
    </p:spTree>
    <p:extLst>
      <p:ext uri="{BB962C8B-B14F-4D97-AF65-F5344CB8AC3E}">
        <p14:creationId xmlns:p14="http://schemas.microsoft.com/office/powerpoint/2010/main" val="190308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4A0E41-A08F-41FB-8253-0416253EF4CE}" type="slidenum">
              <a:rPr kumimoji="1" lang="ja-JP" altLang="en-US" smtClean="0"/>
              <a:t>2</a:t>
            </a:fld>
            <a:endParaRPr kumimoji="1" lang="ja-JP" altLang="en-US"/>
          </a:p>
        </p:txBody>
      </p:sp>
    </p:spTree>
    <p:extLst>
      <p:ext uri="{BB962C8B-B14F-4D97-AF65-F5344CB8AC3E}">
        <p14:creationId xmlns:p14="http://schemas.microsoft.com/office/powerpoint/2010/main" val="81301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44A0E41-A08F-41FB-8253-0416253EF4CE}" type="slidenum">
              <a:rPr kumimoji="1" lang="ja-JP" altLang="en-US" smtClean="0"/>
              <a:t>3</a:t>
            </a:fld>
            <a:endParaRPr kumimoji="1" lang="ja-JP" altLang="en-US"/>
          </a:p>
        </p:txBody>
      </p:sp>
    </p:spTree>
    <p:extLst>
      <p:ext uri="{BB962C8B-B14F-4D97-AF65-F5344CB8AC3E}">
        <p14:creationId xmlns:p14="http://schemas.microsoft.com/office/powerpoint/2010/main" val="3484400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ja-JP" sz="1200" kern="1200" dirty="0">
                <a:solidFill>
                  <a:schemeClr val="tx1"/>
                </a:solidFill>
                <a:effectLst/>
                <a:latin typeface="+mn-lt"/>
                <a:ea typeface="+mn-ea"/>
                <a:cs typeface="+mn-cs"/>
              </a:rPr>
              <a:t>実験に用いる風洞は吸い込み式であり、モーターを駆動させることによりファンを駆動する。流速はファン直上流の流路開閉弁の開きで調整できる。噴霧ダクトとテストセクションは機械台により地面と固定されており、噴霧液滴回収装置は機械台に取り付けられたワイヤで軸方向に固定されている。整流器から吸い込まれた空気は内部にハニカムを設置したハニカムダクトと、圧搾空気・加圧液体配管が接続された噴霧ダクトを経てテストセクションに至る。噴霧ダクトとテストセクションはアクリル製のため、風洞流路内の液体の挙動が風洞外から容易に観察できる。また、テストセクションを通過した気流は噴霧液滴回収装置において、噴霧された液滴が分離され、ファンを通過したのちに排気ダクトを通じて実験室外に放出される。</a:t>
            </a:r>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4</a:t>
            </a:fld>
            <a:endParaRPr lang="ja-JP" altLang="en-US" dirty="0"/>
          </a:p>
        </p:txBody>
      </p:sp>
    </p:spTree>
    <p:extLst>
      <p:ext uri="{BB962C8B-B14F-4D97-AF65-F5344CB8AC3E}">
        <p14:creationId xmlns:p14="http://schemas.microsoft.com/office/powerpoint/2010/main" val="422023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5</a:t>
            </a:fld>
            <a:endParaRPr lang="ja-JP" altLang="en-US" dirty="0"/>
          </a:p>
        </p:txBody>
      </p:sp>
    </p:spTree>
    <p:extLst>
      <p:ext uri="{BB962C8B-B14F-4D97-AF65-F5344CB8AC3E}">
        <p14:creationId xmlns:p14="http://schemas.microsoft.com/office/powerpoint/2010/main" val="196195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6</a:t>
            </a:fld>
            <a:endParaRPr lang="ja-JP" altLang="en-US" dirty="0"/>
          </a:p>
        </p:txBody>
      </p:sp>
    </p:spTree>
    <p:extLst>
      <p:ext uri="{BB962C8B-B14F-4D97-AF65-F5344CB8AC3E}">
        <p14:creationId xmlns:p14="http://schemas.microsoft.com/office/powerpoint/2010/main" val="308136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7</a:t>
            </a:fld>
            <a:endParaRPr lang="ja-JP" altLang="en-US" dirty="0"/>
          </a:p>
        </p:txBody>
      </p:sp>
    </p:spTree>
    <p:extLst>
      <p:ext uri="{BB962C8B-B14F-4D97-AF65-F5344CB8AC3E}">
        <p14:creationId xmlns:p14="http://schemas.microsoft.com/office/powerpoint/2010/main" val="40054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8</a:t>
            </a:fld>
            <a:endParaRPr lang="ja-JP" altLang="en-US" dirty="0"/>
          </a:p>
        </p:txBody>
      </p:sp>
    </p:spTree>
    <p:extLst>
      <p:ext uri="{BB962C8B-B14F-4D97-AF65-F5344CB8AC3E}">
        <p14:creationId xmlns:p14="http://schemas.microsoft.com/office/powerpoint/2010/main" val="247602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9</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9" descr="表紙5"/>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074" name="Rectangle 2"/>
          <p:cNvSpPr>
            <a:spLocks noGrp="1" noChangeArrowheads="1"/>
          </p:cNvSpPr>
          <p:nvPr>
            <p:ph type="ctrTitle"/>
          </p:nvPr>
        </p:nvSpPr>
        <p:spPr>
          <a:xfrm>
            <a:off x="611188" y="1700213"/>
            <a:ext cx="7772400" cy="1470025"/>
          </a:xfrm>
        </p:spPr>
        <p:txBody>
          <a:bodyPr/>
          <a:lstStyle>
            <a:lvl1pPr>
              <a:defRPr/>
            </a:lvl1pPr>
          </a:lstStyle>
          <a:p>
            <a:r>
              <a:rPr lang="ja-JP" altLang="en-US"/>
              <a:t>マスタ タイトルの書式設定</a:t>
            </a:r>
          </a:p>
        </p:txBody>
      </p:sp>
      <p:sp>
        <p:nvSpPr>
          <p:cNvPr id="3075" name="Rectangle 3"/>
          <p:cNvSpPr>
            <a:spLocks noGrp="1" noChangeArrowheads="1"/>
          </p:cNvSpPr>
          <p:nvPr>
            <p:ph type="subTitle" idx="1"/>
          </p:nvPr>
        </p:nvSpPr>
        <p:spPr>
          <a:xfrm>
            <a:off x="5724525" y="4724400"/>
            <a:ext cx="3055938" cy="1104900"/>
          </a:xfrm>
        </p:spPr>
        <p:txBody>
          <a:bodyPr/>
          <a:lstStyle>
            <a:lvl1pPr marL="0" indent="0" algn="ctr">
              <a:buFontTx/>
              <a:buNone/>
              <a:defRPr sz="2800"/>
            </a:lvl1pPr>
          </a:lstStyle>
          <a:p>
            <a:r>
              <a:rPr lang="ja-JP" altLang="en-US"/>
              <a:t>マスタ サブタイトルの書式設定</a:t>
            </a:r>
          </a:p>
        </p:txBody>
      </p:sp>
      <p:sp>
        <p:nvSpPr>
          <p:cNvPr id="5" name="Rectangle 4"/>
          <p:cNvSpPr>
            <a:spLocks noGrp="1" noChangeArrowheads="1"/>
          </p:cNvSpPr>
          <p:nvPr>
            <p:ph type="dt" sz="half" idx="10"/>
          </p:nvPr>
        </p:nvSpPr>
        <p:spPr>
          <a:xfrm>
            <a:off x="468313" y="6021388"/>
            <a:ext cx="2133600" cy="476250"/>
          </a:xfrm>
        </p:spPr>
        <p:txBody>
          <a:bodyPr/>
          <a:lstStyle>
            <a:lvl1pPr>
              <a:defRPr sz="1400"/>
            </a:lvl1pPr>
          </a:lstStyle>
          <a:p>
            <a:pPr>
              <a:defRPr/>
            </a:pPr>
            <a:endParaRPr lang="en-US" altLang="ja-JP" dirty="0"/>
          </a:p>
        </p:txBody>
      </p:sp>
      <p:sp>
        <p:nvSpPr>
          <p:cNvPr id="6" name="Rectangle 5"/>
          <p:cNvSpPr>
            <a:spLocks noGrp="1" noChangeArrowheads="1"/>
          </p:cNvSpPr>
          <p:nvPr>
            <p:ph type="ftr" sz="quarter" idx="11"/>
          </p:nvPr>
        </p:nvSpPr>
        <p:spPr>
          <a:xfrm>
            <a:off x="3132138" y="6021388"/>
            <a:ext cx="2895600" cy="476250"/>
          </a:xfrm>
        </p:spPr>
        <p:txBody>
          <a:bodyPr/>
          <a:lstStyle>
            <a:lvl1pPr>
              <a:defRPr sz="1400"/>
            </a:lvl1pPr>
          </a:lstStyle>
          <a:p>
            <a:pPr>
              <a:defRPr/>
            </a:pPr>
            <a:endParaRPr lang="en-US" altLang="ja-JP" dirty="0"/>
          </a:p>
        </p:txBody>
      </p:sp>
      <p:sp>
        <p:nvSpPr>
          <p:cNvPr id="7" name="Rectangle 6"/>
          <p:cNvSpPr>
            <a:spLocks noGrp="1" noChangeArrowheads="1"/>
          </p:cNvSpPr>
          <p:nvPr>
            <p:ph type="sldNum" sz="quarter" idx="12"/>
          </p:nvPr>
        </p:nvSpPr>
        <p:spPr>
          <a:xfrm>
            <a:off x="6588125" y="6021388"/>
            <a:ext cx="2133600" cy="476250"/>
          </a:xfrm>
        </p:spPr>
        <p:txBody>
          <a:bodyPr/>
          <a:lstStyle>
            <a:lvl1pPr>
              <a:defRPr sz="1400"/>
            </a:lvl1pPr>
          </a:lstStyle>
          <a:p>
            <a:pPr>
              <a:defRPr/>
            </a:pPr>
            <a:fld id="{0E27FA0C-E497-4608-9FAB-4B5EE5BCAE2B}" type="slidenum">
              <a:rPr lang="en-US" altLang="ja-JP"/>
              <a:pPr>
                <a:defRPr/>
              </a:pPr>
              <a:t>‹#›</a:t>
            </a:fld>
            <a:endParaRPr lang="en-US" altLang="ja-JP"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6"/>
          <p:cNvSpPr>
            <a:spLocks noGrp="1" noChangeArrowheads="1"/>
          </p:cNvSpPr>
          <p:nvPr>
            <p:ph type="sldNum" sz="quarter" idx="10"/>
          </p:nvPr>
        </p:nvSpPr>
        <p:spPr>
          <a:ln/>
        </p:spPr>
        <p:txBody>
          <a:bodyPr/>
          <a:lstStyle>
            <a:lvl1pPr>
              <a:defRPr/>
            </a:lvl1pPr>
          </a:lstStyle>
          <a:p>
            <a:pPr>
              <a:defRPr/>
            </a:pPr>
            <a:fld id="{39750EF5-5510-4696-9EB0-7F218EB8AFEA}" type="slidenum">
              <a:rPr lang="en-US" altLang="ja-JP"/>
              <a:pPr>
                <a:defRPr/>
              </a:pPr>
              <a:t>‹#›</a:t>
            </a:fld>
            <a:endParaRPr lang="en-US" altLang="ja-JP" dirty="0"/>
          </a:p>
        </p:txBody>
      </p:sp>
      <p:sp>
        <p:nvSpPr>
          <p:cNvPr id="5"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37325" y="134938"/>
            <a:ext cx="2144713" cy="6246812"/>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98425" y="134938"/>
            <a:ext cx="6286500" cy="6246812"/>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6"/>
          <p:cNvSpPr>
            <a:spLocks noGrp="1" noChangeArrowheads="1"/>
          </p:cNvSpPr>
          <p:nvPr>
            <p:ph type="sldNum" sz="quarter" idx="10"/>
          </p:nvPr>
        </p:nvSpPr>
        <p:spPr>
          <a:ln/>
        </p:spPr>
        <p:txBody>
          <a:bodyPr/>
          <a:lstStyle>
            <a:lvl1pPr>
              <a:defRPr/>
            </a:lvl1pPr>
          </a:lstStyle>
          <a:p>
            <a:pPr>
              <a:defRPr/>
            </a:pPr>
            <a:fld id="{26D2ECAA-D0BE-467E-97DE-A60347A7050D}" type="slidenum">
              <a:rPr lang="en-US" altLang="ja-JP"/>
              <a:pPr>
                <a:defRPr/>
              </a:pPr>
              <a:t>‹#›</a:t>
            </a:fld>
            <a:endParaRPr lang="en-US" altLang="ja-JP" dirty="0"/>
          </a:p>
        </p:txBody>
      </p:sp>
      <p:sp>
        <p:nvSpPr>
          <p:cNvPr id="5"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6"/>
          <p:cNvSpPr>
            <a:spLocks noGrp="1" noChangeArrowheads="1"/>
          </p:cNvSpPr>
          <p:nvPr>
            <p:ph type="sldNum" sz="quarter" idx="10"/>
          </p:nvPr>
        </p:nvSpPr>
        <p:spPr>
          <a:ln/>
        </p:spPr>
        <p:txBody>
          <a:bodyPr/>
          <a:lstStyle>
            <a:lvl1pPr>
              <a:defRPr/>
            </a:lvl1pPr>
          </a:lstStyle>
          <a:p>
            <a:pPr>
              <a:defRPr/>
            </a:pPr>
            <a:fld id="{1E574A21-51D2-4AD0-B657-5F7D2D76A147}" type="slidenum">
              <a:rPr lang="en-US" altLang="ja-JP"/>
              <a:pPr>
                <a:defRPr/>
              </a:pPr>
              <a:t>‹#›</a:t>
            </a:fld>
            <a:endParaRPr lang="en-US" altLang="ja-JP" dirty="0"/>
          </a:p>
        </p:txBody>
      </p:sp>
      <p:sp>
        <p:nvSpPr>
          <p:cNvPr id="5"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6"/>
          <p:cNvSpPr>
            <a:spLocks noGrp="1" noChangeArrowheads="1"/>
          </p:cNvSpPr>
          <p:nvPr>
            <p:ph type="sldNum" sz="quarter" idx="10"/>
          </p:nvPr>
        </p:nvSpPr>
        <p:spPr>
          <a:ln/>
        </p:spPr>
        <p:txBody>
          <a:bodyPr/>
          <a:lstStyle>
            <a:lvl1pPr>
              <a:defRPr/>
            </a:lvl1pPr>
          </a:lstStyle>
          <a:p>
            <a:pPr>
              <a:defRPr/>
            </a:pPr>
            <a:fld id="{323499A9-1DF1-4F30-A8D9-54225AB6C614}" type="slidenum">
              <a:rPr lang="en-US" altLang="ja-JP"/>
              <a:pPr>
                <a:defRPr/>
              </a:pPr>
              <a:t>‹#›</a:t>
            </a:fld>
            <a:endParaRPr lang="en-US" altLang="ja-JP" dirty="0"/>
          </a:p>
        </p:txBody>
      </p:sp>
      <p:sp>
        <p:nvSpPr>
          <p:cNvPr id="5"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2438" y="1341438"/>
            <a:ext cx="40386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3438" y="1341438"/>
            <a:ext cx="40386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6"/>
          <p:cNvSpPr>
            <a:spLocks noGrp="1" noChangeArrowheads="1"/>
          </p:cNvSpPr>
          <p:nvPr>
            <p:ph type="sldNum" sz="quarter" idx="10"/>
          </p:nvPr>
        </p:nvSpPr>
        <p:spPr>
          <a:ln/>
        </p:spPr>
        <p:txBody>
          <a:bodyPr/>
          <a:lstStyle>
            <a:lvl1pPr>
              <a:defRPr/>
            </a:lvl1pPr>
          </a:lstStyle>
          <a:p>
            <a:pPr>
              <a:defRPr/>
            </a:pPr>
            <a:fld id="{2E4BE959-5DAF-4E7E-B877-DBB3504E9064}" type="slidenum">
              <a:rPr lang="en-US" altLang="ja-JP"/>
              <a:pPr>
                <a:defRPr/>
              </a:pPr>
              <a:t>‹#›</a:t>
            </a:fld>
            <a:endParaRPr lang="en-US" altLang="ja-JP" dirty="0"/>
          </a:p>
        </p:txBody>
      </p:sp>
      <p:sp>
        <p:nvSpPr>
          <p:cNvPr id="6"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7"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6"/>
          <p:cNvSpPr>
            <a:spLocks noGrp="1" noChangeArrowheads="1"/>
          </p:cNvSpPr>
          <p:nvPr>
            <p:ph type="sldNum" sz="quarter" idx="10"/>
          </p:nvPr>
        </p:nvSpPr>
        <p:spPr>
          <a:ln/>
        </p:spPr>
        <p:txBody>
          <a:bodyPr/>
          <a:lstStyle>
            <a:lvl1pPr>
              <a:defRPr/>
            </a:lvl1pPr>
          </a:lstStyle>
          <a:p>
            <a:pPr>
              <a:defRPr/>
            </a:pPr>
            <a:fld id="{0E1A98AD-1B3A-41A9-BDC5-82B085CB24CE}" type="slidenum">
              <a:rPr lang="en-US" altLang="ja-JP"/>
              <a:pPr>
                <a:defRPr/>
              </a:pPr>
              <a:t>‹#›</a:t>
            </a:fld>
            <a:endParaRPr lang="en-US" altLang="ja-JP" dirty="0"/>
          </a:p>
        </p:txBody>
      </p:sp>
      <p:sp>
        <p:nvSpPr>
          <p:cNvPr id="8"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9"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6"/>
          <p:cNvSpPr>
            <a:spLocks noGrp="1" noChangeArrowheads="1"/>
          </p:cNvSpPr>
          <p:nvPr>
            <p:ph type="sldNum" sz="quarter" idx="10"/>
          </p:nvPr>
        </p:nvSpPr>
        <p:spPr>
          <a:ln/>
        </p:spPr>
        <p:txBody>
          <a:bodyPr/>
          <a:lstStyle>
            <a:lvl1pPr>
              <a:defRPr/>
            </a:lvl1pPr>
          </a:lstStyle>
          <a:p>
            <a:pPr>
              <a:defRPr/>
            </a:pPr>
            <a:fld id="{FFED7D0B-4F1C-433C-9A82-0DD99D6257BE}" type="slidenum">
              <a:rPr lang="en-US" altLang="ja-JP"/>
              <a:pPr>
                <a:defRPr/>
              </a:pPr>
              <a:t>‹#›</a:t>
            </a:fld>
            <a:endParaRPr lang="en-US" altLang="ja-JP" dirty="0"/>
          </a:p>
        </p:txBody>
      </p:sp>
      <p:sp>
        <p:nvSpPr>
          <p:cNvPr id="4"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5"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B236977-EB3B-4907-8FAC-1BF4AAD18833}" type="slidenum">
              <a:rPr lang="en-US" altLang="ja-JP"/>
              <a:pPr>
                <a:defRPr/>
              </a:pPr>
              <a:t>‹#›</a:t>
            </a:fld>
            <a:endParaRPr lang="en-US" altLang="ja-JP" dirty="0"/>
          </a:p>
        </p:txBody>
      </p:sp>
      <p:sp>
        <p:nvSpPr>
          <p:cNvPr id="3"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4"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59AA9768-3089-452F-81E1-4C32B0DCD947}" type="slidenum">
              <a:rPr lang="en-US" altLang="ja-JP"/>
              <a:pPr>
                <a:defRPr/>
              </a:pPr>
              <a:t>‹#›</a:t>
            </a:fld>
            <a:endParaRPr lang="en-US" altLang="ja-JP" dirty="0"/>
          </a:p>
        </p:txBody>
      </p:sp>
      <p:sp>
        <p:nvSpPr>
          <p:cNvPr id="6"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7"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dirty="0"/>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BF750C97-63BF-4378-8FDA-D6BF90F7E1BF}" type="slidenum">
              <a:rPr lang="en-US" altLang="ja-JP"/>
              <a:pPr>
                <a:defRPr/>
              </a:pPr>
              <a:t>‹#›</a:t>
            </a:fld>
            <a:endParaRPr lang="en-US" altLang="ja-JP" dirty="0"/>
          </a:p>
        </p:txBody>
      </p:sp>
      <p:sp>
        <p:nvSpPr>
          <p:cNvPr id="6"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7"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8425" y="134938"/>
            <a:ext cx="7210425" cy="6492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452438" y="1341438"/>
            <a:ext cx="8229600"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30" name="Rectangle 6"/>
          <p:cNvSpPr>
            <a:spLocks noGrp="1" noChangeArrowheads="1"/>
          </p:cNvSpPr>
          <p:nvPr>
            <p:ph type="sldNum" sz="quarter" idx="4"/>
          </p:nvPr>
        </p:nvSpPr>
        <p:spPr bwMode="auto">
          <a:xfrm>
            <a:off x="6496050" y="6424613"/>
            <a:ext cx="2133600" cy="4048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92C49C74-A67E-49BE-A3DE-73373B787AF1}" type="slidenum">
              <a:rPr lang="en-US" altLang="ja-JP"/>
              <a:pPr>
                <a:defRPr/>
              </a:pPr>
              <a:t>‹#›</a:t>
            </a:fld>
            <a:endParaRPr lang="en-US" altLang="ja-JP" dirty="0"/>
          </a:p>
        </p:txBody>
      </p:sp>
      <p:sp>
        <p:nvSpPr>
          <p:cNvPr id="1033" name="Rectangle 9"/>
          <p:cNvSpPr>
            <a:spLocks noGrp="1" noChangeArrowheads="1"/>
          </p:cNvSpPr>
          <p:nvPr>
            <p:ph type="dt" sz="half" idx="2"/>
          </p:nvPr>
        </p:nvSpPr>
        <p:spPr bwMode="auto">
          <a:xfrm>
            <a:off x="539750" y="6434138"/>
            <a:ext cx="2133600" cy="3762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ja-JP" dirty="0"/>
          </a:p>
        </p:txBody>
      </p:sp>
      <p:sp>
        <p:nvSpPr>
          <p:cNvPr id="1034" name="Rectangle 10"/>
          <p:cNvSpPr>
            <a:spLocks noGrp="1" noChangeArrowheads="1"/>
          </p:cNvSpPr>
          <p:nvPr>
            <p:ph type="ftr" sz="quarter" idx="3"/>
          </p:nvPr>
        </p:nvSpPr>
        <p:spPr bwMode="auto">
          <a:xfrm>
            <a:off x="3136900" y="6430963"/>
            <a:ext cx="2895600" cy="398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vl1pPr>
          </a:lstStyle>
          <a:p>
            <a:pPr>
              <a:defRPr/>
            </a:pPr>
            <a:endParaRPr lang="en-US" altLang="ja-JP" dirty="0"/>
          </a:p>
        </p:txBody>
      </p:sp>
      <p:pic>
        <p:nvPicPr>
          <p:cNvPr id="1031" name="Picture 11" descr="ページ5"/>
          <p:cNvPicPr>
            <a:picLocks noChangeAspect="1" noChangeArrowheads="1"/>
          </p:cNvPicPr>
          <p:nvPr/>
        </p:nvPicPr>
        <p:blipFill>
          <a:blip r:embed="rId13"/>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63"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ctr" rtl="0" eaLnBrk="0" fontAlgn="base" hangingPunct="0">
        <a:spcBef>
          <a:spcPct val="0"/>
        </a:spcBef>
        <a:spcAft>
          <a:spcPct val="0"/>
        </a:spcAft>
        <a:defRPr kumimoji="1" sz="3600">
          <a:solidFill>
            <a:schemeClr val="tx2"/>
          </a:solidFill>
          <a:latin typeface="+mj-lt"/>
          <a:ea typeface="+mj-ea"/>
          <a:cs typeface="+mj-cs"/>
        </a:defRPr>
      </a:lvl1pPr>
      <a:lvl2pPr algn="ctr" rtl="0" eaLnBrk="0" fontAlgn="base" hangingPunct="0">
        <a:spcBef>
          <a:spcPct val="0"/>
        </a:spcBef>
        <a:spcAft>
          <a:spcPct val="0"/>
        </a:spcAft>
        <a:defRPr kumimoji="1" sz="36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36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36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36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36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36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36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3600">
          <a:solidFill>
            <a:schemeClr val="tx2"/>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6.avi"/><Relationship Id="rId7" Type="http://schemas.openxmlformats.org/officeDocument/2006/relationships/image" Target="../media/image29.png"/><Relationship Id="rId2" Type="http://schemas.openxmlformats.org/officeDocument/2006/relationships/video" Target="../media/media5.avi"/><Relationship Id="rId1" Type="http://schemas.microsoft.com/office/2007/relationships/media" Target="../media/media5.avi"/><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32.png"/><Relationship Id="rId4" Type="http://schemas.openxmlformats.org/officeDocument/2006/relationships/video" Target="../media/media6.avi"/><Relationship Id="rId9"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25.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wmv"/><Relationship Id="rId1" Type="http://schemas.microsoft.com/office/2007/relationships/media" Target="../media/media7.wmv"/><Relationship Id="rId5" Type="http://schemas.openxmlformats.org/officeDocument/2006/relationships/image" Target="../media/image37.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wmv"/><Relationship Id="rId1" Type="http://schemas.microsoft.com/office/2007/relationships/media" Target="../media/media8.wmv"/><Relationship Id="rId6" Type="http://schemas.openxmlformats.org/officeDocument/2006/relationships/image" Target="../media/image38.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media" Target="../media/media9.avi"/><Relationship Id="rId7" Type="http://schemas.openxmlformats.org/officeDocument/2006/relationships/image" Target="../media/image1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9.avi"/></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2.avi"/><Relationship Id="rId7" Type="http://schemas.openxmlformats.org/officeDocument/2006/relationships/image" Target="../media/image1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22.jpg"/><Relationship Id="rId4" Type="http://schemas.openxmlformats.org/officeDocument/2006/relationships/video" Target="../media/media2.avi"/><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4.avi"/><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notesSlide" Target="../notesSlides/notesSlide9.xml"/><Relationship Id="rId11"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26.png"/><Relationship Id="rId4" Type="http://schemas.openxmlformats.org/officeDocument/2006/relationships/video" Target="../media/media4.avi"/><Relationship Id="rId9"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1556792"/>
            <a:ext cx="9143999" cy="2085975"/>
          </a:xfrm>
        </p:spPr>
        <p:txBody>
          <a:bodyPr/>
          <a:lstStyle/>
          <a:p>
            <a:r>
              <a:rPr lang="ja-JP" altLang="en-US" sz="4000" b="1" dirty="0"/>
              <a:t>噴霧流れにおける翼面上の</a:t>
            </a:r>
            <a:r>
              <a:rPr lang="en-US" altLang="ja-JP" sz="4000" b="1" dirty="0"/>
              <a:t/>
            </a:r>
            <a:br>
              <a:rPr lang="en-US" altLang="ja-JP" sz="4000" b="1" dirty="0"/>
            </a:br>
            <a:r>
              <a:rPr lang="en-US" altLang="ja-JP" sz="4000" b="1" dirty="0"/>
              <a:t/>
            </a:r>
            <a:br>
              <a:rPr lang="en-US" altLang="ja-JP" sz="4000" b="1" dirty="0"/>
            </a:br>
            <a:r>
              <a:rPr lang="ja-JP" altLang="en-US" sz="4000" b="1" dirty="0"/>
              <a:t>液体挙動に及ぼす後縁形状の影響</a:t>
            </a:r>
            <a:endParaRPr lang="ja-JP" altLang="ja-JP" sz="4000" b="1" dirty="0"/>
          </a:p>
        </p:txBody>
      </p:sp>
      <p:sp>
        <p:nvSpPr>
          <p:cNvPr id="7" name="Text Box 9"/>
          <p:cNvSpPr txBox="1">
            <a:spLocks noChangeArrowheads="1"/>
          </p:cNvSpPr>
          <p:nvPr/>
        </p:nvSpPr>
        <p:spPr bwMode="auto">
          <a:xfrm>
            <a:off x="3791273" y="4905063"/>
            <a:ext cx="53527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itchFamily="34" charset="0"/>
                <a:ea typeface="HGPｺﾞｼｯｸM" pitchFamily="50" charset="-128"/>
              </a:defRPr>
            </a:lvl1pPr>
            <a:lvl2pPr marL="742950" indent="-285750" eaLnBrk="0" hangingPunct="0">
              <a:defRPr kumimoji="1">
                <a:solidFill>
                  <a:schemeClr val="tx1"/>
                </a:solidFill>
                <a:latin typeface="Calibri" pitchFamily="34" charset="0"/>
                <a:ea typeface="HGPｺﾞｼｯｸM" pitchFamily="50" charset="-128"/>
              </a:defRPr>
            </a:lvl2pPr>
            <a:lvl3pPr marL="1143000" indent="-228600" eaLnBrk="0" hangingPunct="0">
              <a:defRPr kumimoji="1">
                <a:solidFill>
                  <a:schemeClr val="tx1"/>
                </a:solidFill>
                <a:latin typeface="Calibri" pitchFamily="34" charset="0"/>
                <a:ea typeface="HGPｺﾞｼｯｸM" pitchFamily="50" charset="-128"/>
              </a:defRPr>
            </a:lvl3pPr>
            <a:lvl4pPr marL="1600200" indent="-228600" eaLnBrk="0" hangingPunct="0">
              <a:defRPr kumimoji="1">
                <a:solidFill>
                  <a:schemeClr val="tx1"/>
                </a:solidFill>
                <a:latin typeface="Calibri" pitchFamily="34" charset="0"/>
                <a:ea typeface="HGPｺﾞｼｯｸM" pitchFamily="50" charset="-128"/>
              </a:defRPr>
            </a:lvl4pPr>
            <a:lvl5pPr marL="2057400" indent="-228600" eaLnBrk="0" hangingPunct="0">
              <a:defRPr kumimoji="1">
                <a:solidFill>
                  <a:schemeClr val="tx1"/>
                </a:solidFill>
                <a:latin typeface="Calibri" pitchFamily="34" charset="0"/>
                <a:ea typeface="HGPｺﾞｼｯｸM" pitchFamily="50" charset="-128"/>
              </a:defRPr>
            </a:lvl5pPr>
            <a:lvl6pPr marL="2514600" indent="-228600" eaLnBrk="0" fontAlgn="base" hangingPunct="0">
              <a:spcBef>
                <a:spcPct val="0"/>
              </a:spcBef>
              <a:spcAft>
                <a:spcPct val="0"/>
              </a:spcAft>
              <a:defRPr kumimoji="1">
                <a:solidFill>
                  <a:schemeClr val="tx1"/>
                </a:solidFill>
                <a:latin typeface="Calibri" pitchFamily="34" charset="0"/>
                <a:ea typeface="HGPｺﾞｼｯｸM" pitchFamily="50" charset="-128"/>
              </a:defRPr>
            </a:lvl6pPr>
            <a:lvl7pPr marL="2971800" indent="-228600" eaLnBrk="0" fontAlgn="base" hangingPunct="0">
              <a:spcBef>
                <a:spcPct val="0"/>
              </a:spcBef>
              <a:spcAft>
                <a:spcPct val="0"/>
              </a:spcAft>
              <a:defRPr kumimoji="1">
                <a:solidFill>
                  <a:schemeClr val="tx1"/>
                </a:solidFill>
                <a:latin typeface="Calibri" pitchFamily="34" charset="0"/>
                <a:ea typeface="HGPｺﾞｼｯｸM" pitchFamily="50" charset="-128"/>
              </a:defRPr>
            </a:lvl7pPr>
            <a:lvl8pPr marL="3429000" indent="-228600" eaLnBrk="0" fontAlgn="base" hangingPunct="0">
              <a:spcBef>
                <a:spcPct val="0"/>
              </a:spcBef>
              <a:spcAft>
                <a:spcPct val="0"/>
              </a:spcAft>
              <a:defRPr kumimoji="1">
                <a:solidFill>
                  <a:schemeClr val="tx1"/>
                </a:solidFill>
                <a:latin typeface="Calibri" pitchFamily="34" charset="0"/>
                <a:ea typeface="HGPｺﾞｼｯｸM" pitchFamily="50" charset="-128"/>
              </a:defRPr>
            </a:lvl8pPr>
            <a:lvl9pPr marL="3886200" indent="-228600" eaLnBrk="0" fontAlgn="base" hangingPunct="0">
              <a:spcBef>
                <a:spcPct val="0"/>
              </a:spcBef>
              <a:spcAft>
                <a:spcPct val="0"/>
              </a:spcAft>
              <a:defRPr kumimoji="1">
                <a:solidFill>
                  <a:schemeClr val="tx1"/>
                </a:solidFill>
                <a:latin typeface="Calibri" pitchFamily="34" charset="0"/>
                <a:ea typeface="HGPｺﾞｼｯｸM" pitchFamily="50" charset="-128"/>
              </a:defRPr>
            </a:lvl9pPr>
          </a:lstStyle>
          <a:p>
            <a:pPr algn="r" eaLnBrk="1" hangingPunct="1"/>
            <a:r>
              <a:rPr lang="ja-JP" altLang="en-US" sz="2400" b="1" dirty="0">
                <a:latin typeface="+mj-ea"/>
                <a:ea typeface="+mj-ea"/>
              </a:rPr>
              <a:t>指導教員　渡辺紀徳 　　教授</a:t>
            </a:r>
            <a:endParaRPr lang="en-US" altLang="ja-JP" sz="2400" b="1" dirty="0">
              <a:latin typeface="+mj-ea"/>
              <a:ea typeface="+mj-ea"/>
            </a:endParaRPr>
          </a:p>
          <a:p>
            <a:pPr algn="r" eaLnBrk="1" hangingPunct="1"/>
            <a:r>
              <a:rPr lang="ja-JP" altLang="en-US" sz="2400" b="1" dirty="0">
                <a:latin typeface="+mj-ea"/>
                <a:ea typeface="+mj-ea"/>
              </a:rPr>
              <a:t>姫野武洋　准教授</a:t>
            </a:r>
            <a:endParaRPr lang="en-US" altLang="ja-JP" sz="2400" b="1" dirty="0">
              <a:latin typeface="+mj-ea"/>
              <a:ea typeface="+mj-ea"/>
            </a:endParaRPr>
          </a:p>
          <a:p>
            <a:pPr eaLnBrk="1" hangingPunct="1"/>
            <a:r>
              <a:rPr lang="ja-JP" altLang="en-US" sz="2400" b="1" dirty="0">
                <a:latin typeface="+mj-ea"/>
                <a:ea typeface="+mj-ea"/>
              </a:rPr>
              <a:t>　　　　　　　渡辺・姫野研究室</a:t>
            </a:r>
            <a:endParaRPr lang="en-US" altLang="ja-JP" sz="2400" b="1" dirty="0">
              <a:latin typeface="+mj-ea"/>
              <a:ea typeface="+mj-ea"/>
            </a:endParaRPr>
          </a:p>
          <a:p>
            <a:pPr algn="r" eaLnBrk="1" hangingPunct="1"/>
            <a:r>
              <a:rPr lang="en-US" altLang="ja-JP" sz="2400" b="1" dirty="0">
                <a:latin typeface="+mj-ea"/>
                <a:ea typeface="+mj-ea"/>
              </a:rPr>
              <a:t>03-170364</a:t>
            </a:r>
            <a:r>
              <a:rPr lang="ja-JP" altLang="en-US" sz="2400" b="1" dirty="0">
                <a:latin typeface="+mj-ea"/>
                <a:ea typeface="+mj-ea"/>
              </a:rPr>
              <a:t>　　吉田　弘祐</a:t>
            </a:r>
            <a:endParaRPr lang="en-US" altLang="ja-JP" sz="2400" b="1" dirty="0">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_normal(T.E.)">
            <a:hlinkClick r:id="" action="ppaction://media"/>
            <a:extLst>
              <a:ext uri="{FF2B5EF4-FFF2-40B4-BE49-F238E27FC236}">
                <a16:creationId xmlns:a16="http://schemas.microsoft.com/office/drawing/2014/main" xmlns="" id="{A26E3C6C-2A6E-4C84-9FF3-1F259F0DDD9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9515" y="1685646"/>
            <a:ext cx="4356655" cy="2340000"/>
          </a:xfrm>
          <a:prstGeom prst="rect">
            <a:avLst/>
          </a:prstGeom>
        </p:spPr>
      </p:pic>
      <p:pic>
        <p:nvPicPr>
          <p:cNvPr id="9" name="図 8">
            <a:extLst>
              <a:ext uri="{FF2B5EF4-FFF2-40B4-BE49-F238E27FC236}">
                <a16:creationId xmlns:a16="http://schemas.microsoft.com/office/drawing/2014/main" xmlns="" id="{ED1406C3-C2C7-492E-BA90-4F01ECB23DBF}"/>
              </a:ext>
            </a:extLst>
          </p:cNvPr>
          <p:cNvPicPr>
            <a:picLocks noChangeAspect="1"/>
          </p:cNvPicPr>
          <p:nvPr/>
        </p:nvPicPr>
        <p:blipFill>
          <a:blip r:embed="rId8"/>
          <a:stretch>
            <a:fillRect/>
          </a:stretch>
        </p:blipFill>
        <p:spPr>
          <a:xfrm>
            <a:off x="97106" y="1688164"/>
            <a:ext cx="4356000" cy="2339648"/>
          </a:xfrm>
          <a:prstGeom prst="rect">
            <a:avLst/>
          </a:prstGeom>
        </p:spPr>
      </p:pic>
      <p:pic>
        <p:nvPicPr>
          <p:cNvPr id="12" name="図 11">
            <a:extLst>
              <a:ext uri="{FF2B5EF4-FFF2-40B4-BE49-F238E27FC236}">
                <a16:creationId xmlns:a16="http://schemas.microsoft.com/office/drawing/2014/main" xmlns="" id="{C455CE4E-2BD1-4FD0-9647-15B80FFC38CD}"/>
              </a:ext>
            </a:extLst>
          </p:cNvPr>
          <p:cNvPicPr>
            <a:picLocks noChangeAspect="1"/>
          </p:cNvPicPr>
          <p:nvPr/>
        </p:nvPicPr>
        <p:blipFill>
          <a:blip r:embed="rId9"/>
          <a:stretch>
            <a:fillRect/>
          </a:stretch>
        </p:blipFill>
        <p:spPr>
          <a:xfrm>
            <a:off x="106098" y="1685646"/>
            <a:ext cx="4356000" cy="2339648"/>
          </a:xfrm>
          <a:prstGeom prst="rect">
            <a:avLst/>
          </a:prstGeom>
        </p:spPr>
      </p:pic>
      <p:sp>
        <p:nvSpPr>
          <p:cNvPr id="5" name="テキスト ボックス 4"/>
          <p:cNvSpPr txBox="1"/>
          <p:nvPr/>
        </p:nvSpPr>
        <p:spPr>
          <a:xfrm>
            <a:off x="8460432" y="748022"/>
            <a:ext cx="864096"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9</a:t>
            </a:r>
            <a:r>
              <a:rPr kumimoji="1" lang="en-US" altLang="ja-JP" sz="1600" dirty="0">
                <a:solidFill>
                  <a:schemeClr val="bg1"/>
                </a:solidFill>
                <a:latin typeface="Meiryo UI" panose="020B0604030504040204" pitchFamily="50" charset="-128"/>
                <a:ea typeface="Meiryo UI" panose="020B0604030504040204" pitchFamily="50" charset="-128"/>
              </a:rPr>
              <a:t>/12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597205" cy="649287"/>
          </a:xfrm>
        </p:spPr>
        <p:txBody>
          <a:bodyPr/>
          <a:lstStyle/>
          <a:p>
            <a:pPr marL="360363" algn="l"/>
            <a:r>
              <a:rPr lang="ja-JP" altLang="en-US" sz="2800" b="1" dirty="0">
                <a:solidFill>
                  <a:schemeClr val="accent6">
                    <a:lumMod val="75000"/>
                  </a:schemeClr>
                </a:solidFill>
                <a:ea typeface="Meiryo UI" panose="020B0604030504040204" pitchFamily="50" charset="-128"/>
              </a:rPr>
              <a:t>実験結果・考察　</a:t>
            </a:r>
            <a:r>
              <a:rPr lang="en-US" altLang="ja-JP" sz="2400" b="1" dirty="0">
                <a:solidFill>
                  <a:schemeClr val="accent6">
                    <a:lumMod val="75000"/>
                  </a:schemeClr>
                </a:solidFill>
                <a:ea typeface="Meiryo UI" panose="020B0604030504040204" pitchFamily="50" charset="-128"/>
              </a:rPr>
              <a:t> – </a:t>
            </a:r>
            <a:r>
              <a:rPr lang="ja-JP" altLang="en-US" sz="2400" b="1" dirty="0">
                <a:solidFill>
                  <a:schemeClr val="accent6">
                    <a:lumMod val="75000"/>
                  </a:schemeClr>
                </a:solidFill>
                <a:ea typeface="Meiryo UI" panose="020B0604030504040204" pitchFamily="50" charset="-128"/>
              </a:rPr>
              <a:t>後縁付近の液挙動</a:t>
            </a:r>
            <a:r>
              <a:rPr lang="en-US" altLang="ja-JP" sz="2400" b="1" dirty="0">
                <a:solidFill>
                  <a:schemeClr val="accent6">
                    <a:lumMod val="75000"/>
                  </a:schemeClr>
                </a:solidFill>
                <a:ea typeface="Meiryo UI" panose="020B0604030504040204" pitchFamily="50" charset="-128"/>
              </a:rPr>
              <a:t>(-7°)</a:t>
            </a:r>
            <a:r>
              <a:rPr lang="ja-JP" altLang="en-US" sz="2400" b="1" dirty="0">
                <a:solidFill>
                  <a:schemeClr val="accent6">
                    <a:lumMod val="75000"/>
                  </a:schemeClr>
                </a:solidFill>
                <a:ea typeface="Meiryo UI" panose="020B0604030504040204" pitchFamily="50" charset="-128"/>
              </a:rPr>
              <a:t>　</a:t>
            </a:r>
            <a:r>
              <a:rPr lang="en-US" altLang="ja-JP" sz="2400" b="1" dirty="0">
                <a:solidFill>
                  <a:schemeClr val="accent6">
                    <a:lumMod val="75000"/>
                  </a:schemeClr>
                </a:solidFill>
                <a:ea typeface="Meiryo UI" panose="020B0604030504040204" pitchFamily="50" charset="-128"/>
              </a:rPr>
              <a:t>[3/5]</a:t>
            </a:r>
            <a:endParaRPr kumimoji="1" lang="ja-JP" altLang="en-US" sz="1800" dirty="0">
              <a:ea typeface="Meiryo UI" panose="020B0604030504040204" pitchFamily="50" charset="-128"/>
            </a:endParaRPr>
          </a:p>
        </p:txBody>
      </p:sp>
      <p:sp>
        <p:nvSpPr>
          <p:cNvPr id="14" name="テキスト ボックス 13"/>
          <p:cNvSpPr txBox="1"/>
          <p:nvPr/>
        </p:nvSpPr>
        <p:spPr>
          <a:xfrm>
            <a:off x="7462670" y="3556649"/>
            <a:ext cx="786842" cy="461665"/>
          </a:xfrm>
          <a:prstGeom prst="rect">
            <a:avLst/>
          </a:prstGeom>
          <a:noFill/>
        </p:spPr>
        <p:txBody>
          <a:bodyPr wrap="square" rtlCol="0">
            <a:spAutoFit/>
          </a:bodyPr>
          <a:lstStyle/>
          <a:p>
            <a:r>
              <a:rPr kumimoji="1" lang="en-US" altLang="ja-JP" sz="2400" dirty="0">
                <a:solidFill>
                  <a:schemeClr val="bg1"/>
                </a:solidFill>
                <a:latin typeface="Meiryo UI" pitchFamily="50" charset="-128"/>
                <a:ea typeface="Meiryo UI" pitchFamily="50" charset="-128"/>
                <a:cs typeface="Meiryo UI" pitchFamily="50" charset="-128"/>
              </a:rPr>
              <a:t>S.S.</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13" name="テキスト ボックス 12"/>
          <p:cNvSpPr txBox="1"/>
          <p:nvPr/>
        </p:nvSpPr>
        <p:spPr>
          <a:xfrm>
            <a:off x="5594245" y="1214968"/>
            <a:ext cx="2352909" cy="400110"/>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尖り翼</a:t>
            </a:r>
            <a:r>
              <a:rPr lang="en-US" altLang="ja-JP"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S.S.</a:t>
            </a:r>
            <a:r>
              <a:rPr lang="en-US" altLang="ja-JP"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1283554" y="1214968"/>
            <a:ext cx="1895504" cy="400110"/>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通常翼</a:t>
            </a:r>
            <a:r>
              <a:rPr kumimoji="1" lang="en-US" altLang="ja-JP" sz="2000" dirty="0">
                <a:latin typeface="Meiryo UI" panose="020B0604030504040204" pitchFamily="50" charset="-128"/>
                <a:ea typeface="Meiryo UI" panose="020B0604030504040204" pitchFamily="50" charset="-128"/>
              </a:rPr>
              <a:t>(S.S</a:t>
            </a:r>
            <a:r>
              <a:rPr lang="en-US" altLang="ja-JP"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grpSp>
        <p:nvGrpSpPr>
          <p:cNvPr id="43" name="グループ化 42"/>
          <p:cNvGrpSpPr/>
          <p:nvPr/>
        </p:nvGrpSpPr>
        <p:grpSpPr>
          <a:xfrm>
            <a:off x="7639986" y="1575008"/>
            <a:ext cx="970137" cy="430887"/>
            <a:chOff x="3514750" y="2060848"/>
            <a:chExt cx="970137" cy="430887"/>
          </a:xfrm>
        </p:grpSpPr>
        <p:sp>
          <p:nvSpPr>
            <p:cNvPr id="44" name="テキスト ボックス 43"/>
            <p:cNvSpPr txBox="1"/>
            <p:nvPr/>
          </p:nvSpPr>
          <p:spPr>
            <a:xfrm>
              <a:off x="3514750" y="2060848"/>
              <a:ext cx="970137" cy="430887"/>
            </a:xfrm>
            <a:prstGeom prst="rect">
              <a:avLst/>
            </a:prstGeom>
            <a:noFill/>
          </p:spPr>
          <p:txBody>
            <a:bodyPr wrap="none" rtlCol="0">
              <a:spAutoFit/>
            </a:bodyPr>
            <a:lstStyle/>
            <a:p>
              <a:r>
                <a:rPr kumimoji="1" lang="en-US" altLang="ja-JP" sz="2200" dirty="0">
                  <a:solidFill>
                    <a:schemeClr val="bg1"/>
                  </a:solidFill>
                  <a:latin typeface="+mj-lt"/>
                </a:rPr>
                <a:t>10mm</a:t>
              </a:r>
              <a:endParaRPr kumimoji="1" lang="ja-JP" altLang="en-US" sz="2200" dirty="0">
                <a:solidFill>
                  <a:schemeClr val="bg1"/>
                </a:solidFill>
                <a:latin typeface="+mj-lt"/>
              </a:endParaRPr>
            </a:p>
          </p:txBody>
        </p:sp>
        <p:grpSp>
          <p:nvGrpSpPr>
            <p:cNvPr id="45" name="グループ化 44"/>
            <p:cNvGrpSpPr/>
            <p:nvPr/>
          </p:nvGrpSpPr>
          <p:grpSpPr>
            <a:xfrm>
              <a:off x="3652050" y="2419727"/>
              <a:ext cx="720202" cy="72008"/>
              <a:chOff x="3635774" y="3789040"/>
              <a:chExt cx="720202" cy="72008"/>
            </a:xfrm>
          </p:grpSpPr>
          <p:cxnSp>
            <p:nvCxnSpPr>
              <p:cNvPr id="46" name="直線コネクタ 45"/>
              <p:cNvCxnSpPr/>
              <p:nvPr/>
            </p:nvCxnSpPr>
            <p:spPr>
              <a:xfrm>
                <a:off x="3635774" y="3825044"/>
                <a:ext cx="72020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V="1">
                <a:off x="3635774"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4355976"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5" name="テキスト ボックス 34">
            <a:extLst>
              <a:ext uri="{FF2B5EF4-FFF2-40B4-BE49-F238E27FC236}">
                <a16:creationId xmlns:a16="http://schemas.microsoft.com/office/drawing/2014/main" xmlns="" id="{9219787C-32DC-4952-A7DF-A8825DEC93AF}"/>
              </a:ext>
            </a:extLst>
          </p:cNvPr>
          <p:cNvSpPr txBox="1"/>
          <p:nvPr/>
        </p:nvSpPr>
        <p:spPr>
          <a:xfrm>
            <a:off x="7462670" y="3556649"/>
            <a:ext cx="786842" cy="461665"/>
          </a:xfrm>
          <a:prstGeom prst="rect">
            <a:avLst/>
          </a:prstGeom>
          <a:noFill/>
        </p:spPr>
        <p:txBody>
          <a:bodyPr wrap="square" rtlCol="0">
            <a:spAutoFit/>
          </a:bodyPr>
          <a:lstStyle/>
          <a:p>
            <a:r>
              <a:rPr kumimoji="1" lang="en-US" altLang="ja-JP" sz="2400" dirty="0">
                <a:solidFill>
                  <a:schemeClr val="bg1"/>
                </a:solidFill>
                <a:latin typeface="Meiryo UI" pitchFamily="50" charset="-128"/>
                <a:ea typeface="Meiryo UI" pitchFamily="50" charset="-128"/>
                <a:cs typeface="Meiryo UI" pitchFamily="50" charset="-128"/>
              </a:rPr>
              <a:t>S.S.</a:t>
            </a:r>
            <a:endParaRPr kumimoji="1" lang="ja-JP" altLang="en-US" sz="2400" dirty="0">
              <a:solidFill>
                <a:schemeClr val="bg1"/>
              </a:solidFill>
              <a:latin typeface="Meiryo UI" pitchFamily="50" charset="-128"/>
              <a:ea typeface="Meiryo UI" pitchFamily="50" charset="-128"/>
              <a:cs typeface="Meiryo UI" pitchFamily="50" charset="-128"/>
            </a:endParaRPr>
          </a:p>
        </p:txBody>
      </p:sp>
      <p:grpSp>
        <p:nvGrpSpPr>
          <p:cNvPr id="3" name="グループ化 2">
            <a:extLst>
              <a:ext uri="{FF2B5EF4-FFF2-40B4-BE49-F238E27FC236}">
                <a16:creationId xmlns:a16="http://schemas.microsoft.com/office/drawing/2014/main" xmlns="" id="{08DE2B3D-FA30-49DF-8EB0-11063DECFB1F}"/>
              </a:ext>
            </a:extLst>
          </p:cNvPr>
          <p:cNvGrpSpPr/>
          <p:nvPr/>
        </p:nvGrpSpPr>
        <p:grpSpPr>
          <a:xfrm>
            <a:off x="1448370" y="4665780"/>
            <a:ext cx="6247260" cy="1008112"/>
            <a:chOff x="255379" y="4435511"/>
            <a:chExt cx="4344144" cy="1608060"/>
          </a:xfrm>
        </p:grpSpPr>
        <p:sp>
          <p:nvSpPr>
            <p:cNvPr id="39" name="正方形/長方形 38">
              <a:extLst>
                <a:ext uri="{FF2B5EF4-FFF2-40B4-BE49-F238E27FC236}">
                  <a16:creationId xmlns:a16="http://schemas.microsoft.com/office/drawing/2014/main" xmlns="" id="{70D17A26-9434-4846-A7A8-B8A268D9F171}"/>
                </a:ext>
              </a:extLst>
            </p:cNvPr>
            <p:cNvSpPr/>
            <p:nvPr/>
          </p:nvSpPr>
          <p:spPr>
            <a:xfrm>
              <a:off x="255379" y="4459435"/>
              <a:ext cx="4344144" cy="1584136"/>
            </a:xfrm>
            <a:prstGeom prst="rect">
              <a:avLst/>
            </a:prstGeom>
          </p:spPr>
          <p:txBody>
            <a:bodyPr wrap="square">
              <a:spAutoFit/>
            </a:bodyPr>
            <a:lstStyle/>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両翼とも液糸が進展して千切れるように飛散</a:t>
              </a:r>
              <a:endParaRPr lang="en-US" altLang="ja-JP" sz="2400" dirty="0">
                <a:latin typeface="Meiryo UI" panose="020B0604030504040204" pitchFamily="50" charset="-128"/>
                <a:ea typeface="Meiryo UI" panose="020B0604030504040204" pitchFamily="50" charset="-128"/>
              </a:endParaRPr>
            </a:p>
          </p:txBody>
        </p:sp>
        <p:sp>
          <p:nvSpPr>
            <p:cNvPr id="49" name="四角形: 角を丸くする 48">
              <a:extLst>
                <a:ext uri="{FF2B5EF4-FFF2-40B4-BE49-F238E27FC236}">
                  <a16:creationId xmlns:a16="http://schemas.microsoft.com/office/drawing/2014/main" xmlns="" id="{78AA098D-938E-4296-A33E-F0F869482B04}"/>
                </a:ext>
              </a:extLst>
            </p:cNvPr>
            <p:cNvSpPr/>
            <p:nvPr/>
          </p:nvSpPr>
          <p:spPr>
            <a:xfrm>
              <a:off x="282905" y="4435511"/>
              <a:ext cx="4176460" cy="87884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pic>
        <p:nvPicPr>
          <p:cNvPr id="7" name="-7_sharp(T.E.)">
            <a:hlinkClick r:id="" action="ppaction://media"/>
            <a:extLst>
              <a:ext uri="{FF2B5EF4-FFF2-40B4-BE49-F238E27FC236}">
                <a16:creationId xmlns:a16="http://schemas.microsoft.com/office/drawing/2014/main" xmlns="" id="{FA8C2827-0143-4D06-B1DD-1880CB76A03B}"/>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621536" y="1678666"/>
            <a:ext cx="4356000" cy="2339648"/>
          </a:xfrm>
          <a:prstGeom prst="rect">
            <a:avLst/>
          </a:prstGeom>
        </p:spPr>
      </p:pic>
    </p:spTree>
    <p:extLst>
      <p:ext uri="{BB962C8B-B14F-4D97-AF65-F5344CB8AC3E}">
        <p14:creationId xmlns:p14="http://schemas.microsoft.com/office/powerpoint/2010/main" val="301290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2"/>
                                        </p:tgtEl>
                                      </p:cBhvr>
                                    </p:cmd>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3366"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3" presetClass="mediacall" presetSubtype="0" fill="hold" nodeType="clickEffect">
                                  <p:stCondLst>
                                    <p:cond delay="0"/>
                                  </p:stCondLst>
                                  <p:childTnLst>
                                    <p:cmd type="call" cmd="stop">
                                      <p:cBhvr>
                                        <p:cTn id="2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video>
              <p:cMediaNode vol="80000">
                <p:cTn id="26"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xmlns="" id="{15B54D7C-0D1E-4EF7-9B30-0C9C7A5B6263}"/>
              </a:ext>
            </a:extLst>
          </p:cNvPr>
          <p:cNvPicPr>
            <a:picLocks noChangeAspect="1"/>
          </p:cNvPicPr>
          <p:nvPr/>
        </p:nvPicPr>
        <p:blipFill>
          <a:blip r:embed="rId3"/>
          <a:stretch>
            <a:fillRect/>
          </a:stretch>
        </p:blipFill>
        <p:spPr>
          <a:xfrm>
            <a:off x="5032888" y="4346822"/>
            <a:ext cx="3747600" cy="2012871"/>
          </a:xfrm>
          <a:prstGeom prst="rect">
            <a:avLst/>
          </a:prstGeom>
        </p:spPr>
      </p:pic>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a:solidFill>
                  <a:schemeClr val="bg1"/>
                </a:solidFill>
                <a:latin typeface="Meiryo UI" panose="020B0604030504040204" pitchFamily="50" charset="-128"/>
                <a:ea typeface="Meiryo UI" panose="020B0604030504040204" pitchFamily="50" charset="-128"/>
              </a:rPr>
              <a:t>10/12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実験結果・考察 </a:t>
            </a:r>
            <a:r>
              <a:rPr lang="en-US" altLang="ja-JP" sz="2400" b="1" dirty="0">
                <a:solidFill>
                  <a:schemeClr val="accent6">
                    <a:lumMod val="75000"/>
                  </a:schemeClr>
                </a:solidFill>
                <a:ea typeface="Meiryo UI" panose="020B0604030504040204" pitchFamily="50" charset="-128"/>
              </a:rPr>
              <a:t>– </a:t>
            </a:r>
            <a:r>
              <a:rPr lang="ja-JP" altLang="en-US" sz="2400" b="1" dirty="0">
                <a:solidFill>
                  <a:schemeClr val="accent6">
                    <a:lumMod val="75000"/>
                  </a:schemeClr>
                </a:solidFill>
                <a:ea typeface="Meiryo UI" panose="020B0604030504040204" pitchFamily="50" charset="-128"/>
              </a:rPr>
              <a:t>後縁付近液挙動まとめ　</a:t>
            </a:r>
            <a:r>
              <a:rPr lang="en-US" altLang="ja-JP" sz="2400" b="1" dirty="0">
                <a:solidFill>
                  <a:schemeClr val="accent6">
                    <a:lumMod val="75000"/>
                  </a:schemeClr>
                </a:solidFill>
                <a:ea typeface="Meiryo UI" panose="020B0604030504040204" pitchFamily="50" charset="-128"/>
              </a:rPr>
              <a:t>[4/5] </a:t>
            </a:r>
            <a:r>
              <a:rPr lang="ja-JP" altLang="en-US" sz="2800" b="1" dirty="0">
                <a:solidFill>
                  <a:schemeClr val="accent6">
                    <a:lumMod val="75000"/>
                  </a:schemeClr>
                </a:solidFill>
                <a:ea typeface="Meiryo UI" panose="020B0604030504040204" pitchFamily="50" charset="-128"/>
              </a:rPr>
              <a:t>　</a:t>
            </a:r>
            <a:endParaRPr kumimoji="1" lang="ja-JP" altLang="en-US" sz="1800" dirty="0">
              <a:ea typeface="Meiryo UI" panose="020B0604030504040204" pitchFamily="50" charset="-128"/>
            </a:endParaRPr>
          </a:p>
        </p:txBody>
      </p:sp>
      <p:graphicFrame>
        <p:nvGraphicFramePr>
          <p:cNvPr id="12" name="表 11">
            <a:extLst>
              <a:ext uri="{FF2B5EF4-FFF2-40B4-BE49-F238E27FC236}">
                <a16:creationId xmlns:a16="http://schemas.microsoft.com/office/drawing/2014/main" xmlns="" id="{B8A34C7F-5CF5-433C-B501-1E90262141F1}"/>
              </a:ext>
            </a:extLst>
          </p:cNvPr>
          <p:cNvGraphicFramePr>
            <a:graphicFrameLocks noGrp="1"/>
          </p:cNvGraphicFramePr>
          <p:nvPr>
            <p:extLst>
              <p:ext uri="{D42A27DB-BD31-4B8C-83A1-F6EECF244321}">
                <p14:modId xmlns:p14="http://schemas.microsoft.com/office/powerpoint/2010/main" val="2220270236"/>
              </p:ext>
            </p:extLst>
          </p:nvPr>
        </p:nvGraphicFramePr>
        <p:xfrm>
          <a:off x="334114" y="1648445"/>
          <a:ext cx="8475771" cy="1728536"/>
        </p:xfrm>
        <a:graphic>
          <a:graphicData uri="http://schemas.openxmlformats.org/drawingml/2006/table">
            <a:tbl>
              <a:tblPr/>
              <a:tblGrid>
                <a:gridCol w="770525">
                  <a:extLst>
                    <a:ext uri="{9D8B030D-6E8A-4147-A177-3AD203B41FA5}">
                      <a16:colId xmlns:a16="http://schemas.microsoft.com/office/drawing/2014/main" xmlns="" val="258101168"/>
                    </a:ext>
                  </a:extLst>
                </a:gridCol>
                <a:gridCol w="770525">
                  <a:extLst>
                    <a:ext uri="{9D8B030D-6E8A-4147-A177-3AD203B41FA5}">
                      <a16:colId xmlns:a16="http://schemas.microsoft.com/office/drawing/2014/main" xmlns="" val="1655672773"/>
                    </a:ext>
                  </a:extLst>
                </a:gridCol>
                <a:gridCol w="3852623">
                  <a:extLst>
                    <a:ext uri="{9D8B030D-6E8A-4147-A177-3AD203B41FA5}">
                      <a16:colId xmlns:a16="http://schemas.microsoft.com/office/drawing/2014/main" xmlns="" val="1429285769"/>
                    </a:ext>
                  </a:extLst>
                </a:gridCol>
                <a:gridCol w="3082098">
                  <a:extLst>
                    <a:ext uri="{9D8B030D-6E8A-4147-A177-3AD203B41FA5}">
                      <a16:colId xmlns:a16="http://schemas.microsoft.com/office/drawing/2014/main" xmlns="" val="3528888976"/>
                    </a:ext>
                  </a:extLst>
                </a:gridCol>
              </a:tblGrid>
              <a:tr h="350187">
                <a:tc gridSpan="2">
                  <a:txBody>
                    <a:bodyPr/>
                    <a:lstStyle/>
                    <a:p>
                      <a:pPr algn="ctr" fontAlgn="ctr"/>
                      <a:r>
                        <a:rPr lang="ja-JP" altLang="en-US" sz="2000" b="0" i="0" u="none" strike="noStrike" dirty="0">
                          <a:solidFill>
                            <a:srgbClr val="000000"/>
                          </a:solidFill>
                          <a:effectLst/>
                          <a:latin typeface="+mn-ea"/>
                          <a:ea typeface="+mn-ea"/>
                        </a:rPr>
                        <a:t>　</a:t>
                      </a:r>
                    </a:p>
                  </a:txBody>
                  <a:tcPr marL="93567" marR="93567" marT="46783" marB="46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hMerge="1">
                  <a:txBody>
                    <a:bodyPr/>
                    <a:lstStyle/>
                    <a:p>
                      <a:endParaRPr kumimoji="1" lang="ja-JP" altLang="en-US"/>
                    </a:p>
                  </a:txBody>
                  <a:tcPr/>
                </a:tc>
                <a:tc>
                  <a:txBody>
                    <a:bodyPr/>
                    <a:lstStyle/>
                    <a:p>
                      <a:pPr algn="ctr" fontAlgn="ctr"/>
                      <a:r>
                        <a:rPr lang="ja-JP" altLang="en-US" sz="2000" b="0" i="0" u="none" strike="noStrike" dirty="0">
                          <a:solidFill>
                            <a:srgbClr val="000000"/>
                          </a:solidFill>
                          <a:effectLst/>
                          <a:latin typeface="+mn-ea"/>
                          <a:ea typeface="+mn-ea"/>
                        </a:rPr>
                        <a:t>通常翼</a:t>
                      </a:r>
                    </a:p>
                  </a:txBody>
                  <a:tcPr marL="93567" marR="93567" marT="46783" marB="46783"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ja-JP" altLang="en-US" sz="2000" b="0" i="0" u="none" strike="noStrike">
                          <a:solidFill>
                            <a:srgbClr val="000000"/>
                          </a:solidFill>
                          <a:effectLst/>
                          <a:latin typeface="+mn-ea"/>
                          <a:ea typeface="+mn-ea"/>
                        </a:rPr>
                        <a:t>尖り翼</a:t>
                      </a:r>
                    </a:p>
                  </a:txBody>
                  <a:tcPr marL="7407" marR="7407" marT="74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xmlns="" val="3775202376"/>
                  </a:ext>
                </a:extLst>
              </a:tr>
              <a:tr h="350187">
                <a:tc rowSpan="3">
                  <a:txBody>
                    <a:bodyPr/>
                    <a:lstStyle/>
                    <a:p>
                      <a:pPr algn="ctr" fontAlgn="ctr"/>
                      <a:r>
                        <a:rPr lang="ja-JP" altLang="en-US" sz="2000" b="0" i="0" u="none" strike="noStrike" dirty="0">
                          <a:solidFill>
                            <a:srgbClr val="000000"/>
                          </a:solidFill>
                          <a:effectLst/>
                          <a:latin typeface="+mn-ea"/>
                          <a:ea typeface="+mn-ea"/>
                        </a:rPr>
                        <a:t>飛散</a:t>
                      </a:r>
                    </a:p>
                  </a:txBody>
                  <a:tcPr marL="93567" marR="93567" marT="46783" marB="46783"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ctr"/>
                      <a:r>
                        <a:rPr lang="en-US" altLang="ja-JP" sz="2000" b="0" i="0" u="none" strike="noStrike">
                          <a:solidFill>
                            <a:srgbClr val="000000"/>
                          </a:solidFill>
                          <a:effectLst/>
                          <a:latin typeface="+mn-ea"/>
                          <a:ea typeface="+mn-ea"/>
                        </a:rPr>
                        <a:t>+7°,+3°</a:t>
                      </a:r>
                    </a:p>
                  </a:txBody>
                  <a:tcPr marL="93567" marR="93567" marT="46783" marB="46783"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2000" b="0" i="0" u="none" strike="noStrike">
                          <a:solidFill>
                            <a:srgbClr val="000000"/>
                          </a:solidFill>
                          <a:effectLst/>
                          <a:latin typeface="+mn-ea"/>
                          <a:ea typeface="+mn-ea"/>
                        </a:rPr>
                        <a:t>"bag"</a:t>
                      </a:r>
                      <a:r>
                        <a:rPr lang="ja-JP" altLang="en-US" sz="2000" b="0" i="0" u="none" strike="noStrike">
                          <a:solidFill>
                            <a:srgbClr val="000000"/>
                          </a:solidFill>
                          <a:effectLst/>
                          <a:latin typeface="+mn-ea"/>
                          <a:ea typeface="+mn-ea"/>
                        </a:rPr>
                        <a:t>を形成→破裂して微粒化</a:t>
                      </a:r>
                    </a:p>
                  </a:txBody>
                  <a:tcPr marL="93567" marR="93567" marT="46783" marB="46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xmlns="" val="286044326"/>
                  </a:ext>
                </a:extLst>
              </a:tr>
              <a:tr h="533438">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ja-JP" altLang="en-US" sz="2000" b="0" i="0" u="none" strike="noStrike" dirty="0">
                          <a:solidFill>
                            <a:srgbClr val="000000"/>
                          </a:solidFill>
                          <a:effectLst/>
                          <a:latin typeface="+mn-ea"/>
                          <a:ea typeface="+mn-ea"/>
                        </a:rPr>
                        <a:t>規模小</a:t>
                      </a:r>
                    </a:p>
                  </a:txBody>
                  <a:tcPr marL="7407" marR="7407" marT="74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0" i="0" u="none" strike="noStrike" dirty="0">
                          <a:solidFill>
                            <a:srgbClr val="000000"/>
                          </a:solidFill>
                          <a:effectLst/>
                          <a:latin typeface="+mn-ea"/>
                          <a:ea typeface="+mn-ea"/>
                        </a:rPr>
                        <a:t>規模大</a:t>
                      </a:r>
                    </a:p>
                  </a:txBody>
                  <a:tcPr marL="7407" marR="7407" marT="74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12606418"/>
                  </a:ext>
                </a:extLst>
              </a:tr>
              <a:tr h="350187">
                <a:tc vMerge="1">
                  <a:txBody>
                    <a:bodyPr/>
                    <a:lstStyle/>
                    <a:p>
                      <a:endParaRPr kumimoji="1" lang="ja-JP" altLang="en-US"/>
                    </a:p>
                  </a:txBody>
                  <a:tcPr/>
                </a:tc>
                <a:tc>
                  <a:txBody>
                    <a:bodyPr/>
                    <a:lstStyle/>
                    <a:p>
                      <a:pPr algn="l" fontAlgn="ctr"/>
                      <a:r>
                        <a:rPr lang="en-US" altLang="ja-JP" sz="2000" b="0" i="0" u="none" strike="noStrike">
                          <a:solidFill>
                            <a:srgbClr val="000000"/>
                          </a:solidFill>
                          <a:effectLst/>
                          <a:latin typeface="+mn-ea"/>
                          <a:ea typeface="+mn-ea"/>
                        </a:rPr>
                        <a:t>-7°</a:t>
                      </a:r>
                    </a:p>
                  </a:txBody>
                  <a:tcPr marL="7407" marR="7407" marT="74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ja-JP" altLang="en-US" sz="2000" b="0" i="0" u="none" strike="noStrike" dirty="0">
                          <a:solidFill>
                            <a:srgbClr val="000000"/>
                          </a:solidFill>
                          <a:effectLst/>
                          <a:latin typeface="+mn-ea"/>
                          <a:ea typeface="+mn-ea"/>
                        </a:rPr>
                        <a:t>千切れるように飛散して</a:t>
                      </a:r>
                      <a:r>
                        <a:rPr lang="en-US" altLang="ja-JP" sz="2000" b="0" i="0" u="none" strike="noStrike" dirty="0">
                          <a:solidFill>
                            <a:srgbClr val="000000"/>
                          </a:solidFill>
                          <a:effectLst/>
                          <a:latin typeface="+mn-ea"/>
                          <a:ea typeface="+mn-ea"/>
                        </a:rPr>
                        <a:t>2</a:t>
                      </a:r>
                      <a:r>
                        <a:rPr lang="ja-JP" altLang="en-US" sz="2000" b="0" i="0" u="none" strike="noStrike" dirty="0">
                          <a:solidFill>
                            <a:srgbClr val="000000"/>
                          </a:solidFill>
                          <a:effectLst/>
                          <a:latin typeface="+mn-ea"/>
                          <a:ea typeface="+mn-ea"/>
                        </a:rPr>
                        <a:t>次微粒化</a:t>
                      </a:r>
                    </a:p>
                  </a:txBody>
                  <a:tcPr marL="93567" marR="93567" marT="46783" marB="46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xmlns="" val="2669157945"/>
                  </a:ext>
                </a:extLst>
              </a:tr>
            </a:tbl>
          </a:graphicData>
        </a:graphic>
      </p:graphicFrame>
      <p:sp>
        <p:nvSpPr>
          <p:cNvPr id="19" name="テキスト ボックス 18">
            <a:extLst>
              <a:ext uri="{FF2B5EF4-FFF2-40B4-BE49-F238E27FC236}">
                <a16:creationId xmlns:a16="http://schemas.microsoft.com/office/drawing/2014/main" xmlns="" id="{23EDB87E-16D6-4CD9-917A-AB7822F4B3A4}"/>
              </a:ext>
            </a:extLst>
          </p:cNvPr>
          <p:cNvSpPr txBox="1"/>
          <p:nvPr/>
        </p:nvSpPr>
        <p:spPr>
          <a:xfrm>
            <a:off x="4211763" y="1176213"/>
            <a:ext cx="4620176" cy="400110"/>
          </a:xfrm>
          <a:prstGeom prst="rect">
            <a:avLst/>
          </a:prstGeom>
          <a:noFill/>
        </p:spPr>
        <p:txBody>
          <a:bodyPr wrap="none" rtlCol="0">
            <a:spAutoFit/>
          </a:bodyPr>
          <a:lstStyle/>
          <a:p>
            <a:r>
              <a:rPr lang="ja-JP" altLang="en-US" sz="2000" dirty="0"/>
              <a:t>＊規模大→スパン方向の広がりが大きい</a:t>
            </a:r>
            <a:endParaRPr kumimoji="1" lang="ja-JP" altLang="en-US" sz="2000" dirty="0"/>
          </a:p>
        </p:txBody>
      </p:sp>
      <p:pic>
        <p:nvPicPr>
          <p:cNvPr id="8" name="図 7">
            <a:extLst>
              <a:ext uri="{FF2B5EF4-FFF2-40B4-BE49-F238E27FC236}">
                <a16:creationId xmlns:a16="http://schemas.microsoft.com/office/drawing/2014/main" xmlns="" id="{F6C07564-6CB3-49F7-8766-AF3FCFE4C577}"/>
              </a:ext>
            </a:extLst>
          </p:cNvPr>
          <p:cNvPicPr>
            <a:picLocks noChangeAspect="1"/>
          </p:cNvPicPr>
          <p:nvPr/>
        </p:nvPicPr>
        <p:blipFill>
          <a:blip r:embed="rId4"/>
          <a:stretch>
            <a:fillRect/>
          </a:stretch>
        </p:blipFill>
        <p:spPr>
          <a:xfrm>
            <a:off x="334114" y="4346823"/>
            <a:ext cx="3747600" cy="2016531"/>
          </a:xfrm>
          <a:prstGeom prst="rect">
            <a:avLst/>
          </a:prstGeom>
        </p:spPr>
      </p:pic>
      <p:pic>
        <p:nvPicPr>
          <p:cNvPr id="9" name="図 8">
            <a:extLst>
              <a:ext uri="{FF2B5EF4-FFF2-40B4-BE49-F238E27FC236}">
                <a16:creationId xmlns:a16="http://schemas.microsoft.com/office/drawing/2014/main" xmlns="" id="{6523F6FC-3730-425F-86ED-D355BAEC12E0}"/>
              </a:ext>
            </a:extLst>
          </p:cNvPr>
          <p:cNvPicPr>
            <a:picLocks noChangeAspect="1"/>
          </p:cNvPicPr>
          <p:nvPr/>
        </p:nvPicPr>
        <p:blipFill>
          <a:blip r:embed="rId5"/>
          <a:stretch>
            <a:fillRect/>
          </a:stretch>
        </p:blipFill>
        <p:spPr>
          <a:xfrm>
            <a:off x="334114" y="4350483"/>
            <a:ext cx="3747600" cy="2012871"/>
          </a:xfrm>
          <a:prstGeom prst="rect">
            <a:avLst/>
          </a:prstGeom>
        </p:spPr>
      </p:pic>
      <p:sp>
        <p:nvSpPr>
          <p:cNvPr id="3" name="テキスト ボックス 2">
            <a:extLst>
              <a:ext uri="{FF2B5EF4-FFF2-40B4-BE49-F238E27FC236}">
                <a16:creationId xmlns:a16="http://schemas.microsoft.com/office/drawing/2014/main" xmlns="" id="{ABBC2BE6-0363-4E7F-BA28-B8F3E2A47729}"/>
              </a:ext>
            </a:extLst>
          </p:cNvPr>
          <p:cNvSpPr txBox="1"/>
          <p:nvPr/>
        </p:nvSpPr>
        <p:spPr>
          <a:xfrm>
            <a:off x="1367780" y="3789040"/>
            <a:ext cx="1731564" cy="461665"/>
          </a:xfrm>
          <a:prstGeom prst="rect">
            <a:avLst/>
          </a:prstGeom>
          <a:noFill/>
        </p:spPr>
        <p:txBody>
          <a:bodyPr wrap="none" rtlCol="0">
            <a:spAutoFit/>
          </a:bodyPr>
          <a:lstStyle/>
          <a:p>
            <a:r>
              <a:rPr kumimoji="1" lang="en-US" altLang="ja-JP" sz="2400" b="1" dirty="0">
                <a:solidFill>
                  <a:schemeClr val="accent2"/>
                </a:solidFill>
                <a:latin typeface="Meiryo UI" panose="020B0604030504040204" pitchFamily="50" charset="-128"/>
                <a:ea typeface="Meiryo UI" panose="020B0604030504040204" pitchFamily="50" charset="-128"/>
              </a:rPr>
              <a:t>Bag</a:t>
            </a:r>
            <a:r>
              <a:rPr kumimoji="1" lang="ja-JP" altLang="en-US" sz="2400" b="1" dirty="0">
                <a:solidFill>
                  <a:schemeClr val="accent2"/>
                </a:solidFill>
                <a:latin typeface="Meiryo UI" panose="020B0604030504040204" pitchFamily="50" charset="-128"/>
                <a:ea typeface="Meiryo UI" panose="020B0604030504040204" pitchFamily="50" charset="-128"/>
              </a:rPr>
              <a:t>→破裂</a:t>
            </a:r>
          </a:p>
        </p:txBody>
      </p:sp>
      <p:pic>
        <p:nvPicPr>
          <p:cNvPr id="13" name="図 12">
            <a:extLst>
              <a:ext uri="{FF2B5EF4-FFF2-40B4-BE49-F238E27FC236}">
                <a16:creationId xmlns:a16="http://schemas.microsoft.com/office/drawing/2014/main" xmlns="" id="{D431E27F-6BB5-4C1B-90D0-0D7A5F2E54DE}"/>
              </a:ext>
            </a:extLst>
          </p:cNvPr>
          <p:cNvPicPr>
            <a:picLocks noChangeAspect="1"/>
          </p:cNvPicPr>
          <p:nvPr/>
        </p:nvPicPr>
        <p:blipFill>
          <a:blip r:embed="rId6"/>
          <a:stretch>
            <a:fillRect/>
          </a:stretch>
        </p:blipFill>
        <p:spPr>
          <a:xfrm>
            <a:off x="5032888" y="4346823"/>
            <a:ext cx="3747600" cy="2012871"/>
          </a:xfrm>
          <a:prstGeom prst="rect">
            <a:avLst/>
          </a:prstGeom>
        </p:spPr>
      </p:pic>
      <p:sp>
        <p:nvSpPr>
          <p:cNvPr id="15" name="テキスト ボックス 14">
            <a:extLst>
              <a:ext uri="{FF2B5EF4-FFF2-40B4-BE49-F238E27FC236}">
                <a16:creationId xmlns:a16="http://schemas.microsoft.com/office/drawing/2014/main" xmlns="" id="{E30CF533-D873-48BE-8A18-E881E74569F1}"/>
              </a:ext>
            </a:extLst>
          </p:cNvPr>
          <p:cNvSpPr txBox="1"/>
          <p:nvPr/>
        </p:nvSpPr>
        <p:spPr>
          <a:xfrm>
            <a:off x="5571226" y="3789039"/>
            <a:ext cx="2760692" cy="461665"/>
          </a:xfrm>
          <a:prstGeom prst="rect">
            <a:avLst/>
          </a:prstGeom>
          <a:noFill/>
        </p:spPr>
        <p:txBody>
          <a:bodyPr wrap="none" rtlCol="0">
            <a:spAutoFit/>
          </a:bodyPr>
          <a:lstStyle/>
          <a:p>
            <a:r>
              <a:rPr kumimoji="1" lang="en-US" altLang="ja-JP" sz="2400" b="1" dirty="0">
                <a:solidFill>
                  <a:schemeClr val="accent2"/>
                </a:solidFill>
                <a:latin typeface="Meiryo UI" panose="020B0604030504040204" pitchFamily="50" charset="-128"/>
                <a:ea typeface="Meiryo UI" panose="020B0604030504040204" pitchFamily="50" charset="-128"/>
              </a:rPr>
              <a:t>Thread</a:t>
            </a:r>
            <a:r>
              <a:rPr kumimoji="1" lang="ja-JP" altLang="en-US" sz="2400" b="1" dirty="0">
                <a:solidFill>
                  <a:schemeClr val="accent2"/>
                </a:solidFill>
                <a:latin typeface="Meiryo UI" panose="020B0604030504040204" pitchFamily="50" charset="-128"/>
                <a:ea typeface="Meiryo UI" panose="020B0604030504040204" pitchFamily="50" charset="-128"/>
              </a:rPr>
              <a:t>→千切れる</a:t>
            </a:r>
          </a:p>
        </p:txBody>
      </p:sp>
    </p:spTree>
    <p:extLst>
      <p:ext uri="{BB962C8B-B14F-4D97-AF65-F5344CB8AC3E}">
        <p14:creationId xmlns:p14="http://schemas.microsoft.com/office/powerpoint/2010/main" val="22737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28997" y="116632"/>
            <a:ext cx="7643734" cy="649287"/>
          </a:xfrm>
        </p:spPr>
        <p:txBody>
          <a:bodyPr/>
          <a:lstStyle/>
          <a:p>
            <a:pPr marL="360363" algn="l"/>
            <a:r>
              <a:rPr lang="ja-JP" altLang="en-US" sz="2800" b="1" dirty="0">
                <a:solidFill>
                  <a:schemeClr val="accent6">
                    <a:lumMod val="75000"/>
                  </a:schemeClr>
                </a:solidFill>
                <a:ea typeface="Meiryo UI" panose="020B0604030504040204" pitchFamily="50" charset="-128"/>
              </a:rPr>
              <a:t>実験結果・考察　</a:t>
            </a:r>
            <a:r>
              <a:rPr lang="en-US" altLang="ja-JP" sz="2400" b="1" dirty="0">
                <a:solidFill>
                  <a:schemeClr val="accent6">
                    <a:lumMod val="75000"/>
                  </a:schemeClr>
                </a:solidFill>
                <a:ea typeface="Meiryo UI" panose="020B0604030504040204" pitchFamily="50" charset="-128"/>
              </a:rPr>
              <a:t> – </a:t>
            </a:r>
            <a:r>
              <a:rPr lang="ja-JP" altLang="en-US" sz="2400" b="1" dirty="0">
                <a:solidFill>
                  <a:schemeClr val="accent6">
                    <a:lumMod val="75000"/>
                  </a:schemeClr>
                </a:solidFill>
                <a:ea typeface="Meiryo UI" panose="020B0604030504040204" pitchFamily="50" charset="-128"/>
              </a:rPr>
              <a:t>二次</a:t>
            </a:r>
            <a:r>
              <a:rPr lang="ja-JP" altLang="en-US" sz="2400" b="1" dirty="0" smtClean="0">
                <a:solidFill>
                  <a:schemeClr val="accent6">
                    <a:lumMod val="75000"/>
                  </a:schemeClr>
                </a:solidFill>
                <a:ea typeface="Meiryo UI" panose="020B0604030504040204" pitchFamily="50" charset="-128"/>
              </a:rPr>
              <a:t>微粒化位置</a:t>
            </a:r>
            <a:r>
              <a:rPr lang="ja-JP" altLang="en-US" sz="2400" b="1" dirty="0">
                <a:solidFill>
                  <a:schemeClr val="accent6">
                    <a:lumMod val="75000"/>
                  </a:schemeClr>
                </a:solidFill>
                <a:ea typeface="Meiryo UI" panose="020B0604030504040204" pitchFamily="50" charset="-128"/>
              </a:rPr>
              <a:t>　</a:t>
            </a:r>
            <a:r>
              <a:rPr lang="en-US" altLang="ja-JP" sz="2800" b="1" dirty="0">
                <a:solidFill>
                  <a:schemeClr val="accent6">
                    <a:lumMod val="75000"/>
                  </a:schemeClr>
                </a:solidFill>
                <a:ea typeface="Meiryo UI" panose="020B0604030504040204" pitchFamily="50" charset="-128"/>
              </a:rPr>
              <a:t> </a:t>
            </a:r>
            <a:r>
              <a:rPr lang="en-US" altLang="ja-JP" sz="2400" b="1" dirty="0">
                <a:solidFill>
                  <a:schemeClr val="accent6">
                    <a:lumMod val="75000"/>
                  </a:schemeClr>
                </a:solidFill>
                <a:ea typeface="Meiryo UI" panose="020B0604030504040204" pitchFamily="50" charset="-128"/>
              </a:rPr>
              <a:t>[5/5] </a:t>
            </a:r>
            <a:r>
              <a:rPr lang="ja-JP" altLang="en-US" sz="2800" b="1" dirty="0">
                <a:solidFill>
                  <a:schemeClr val="accent6">
                    <a:lumMod val="75000"/>
                  </a:schemeClr>
                </a:solidFill>
                <a:ea typeface="Meiryo UI" panose="020B0604030504040204" pitchFamily="50" charset="-128"/>
              </a:rPr>
              <a:t>　</a:t>
            </a:r>
            <a:endParaRPr kumimoji="1" lang="ja-JP" altLang="en-US" sz="1800" dirty="0">
              <a:ea typeface="Meiryo UI" panose="020B0604030504040204" pitchFamily="50" charset="-128"/>
            </a:endParaRPr>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230022"/>
            <a:ext cx="3147779" cy="3024336"/>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482874"/>
            <a:ext cx="4608512" cy="2769574"/>
          </a:xfrm>
          <a:prstGeom prst="rect">
            <a:avLst/>
          </a:prstGeom>
          <a:noFill/>
          <a:ln>
            <a:noFill/>
          </a:ln>
        </p:spPr>
      </p:pic>
      <p:grpSp>
        <p:nvGrpSpPr>
          <p:cNvPr id="8" name="グループ化 7">
            <a:extLst>
              <a:ext uri="{FF2B5EF4-FFF2-40B4-BE49-F238E27FC236}">
                <a16:creationId xmlns:a16="http://schemas.microsoft.com/office/drawing/2014/main" xmlns="" id="{DDEBD7E7-EA86-4B69-885C-A85A0C213527}"/>
              </a:ext>
            </a:extLst>
          </p:cNvPr>
          <p:cNvGrpSpPr/>
          <p:nvPr/>
        </p:nvGrpSpPr>
        <p:grpSpPr>
          <a:xfrm>
            <a:off x="1907704" y="4954892"/>
            <a:ext cx="5166104" cy="571832"/>
            <a:chOff x="2339752" y="5419437"/>
            <a:chExt cx="5832648" cy="571832"/>
          </a:xfrm>
        </p:grpSpPr>
        <p:sp>
          <p:nvSpPr>
            <p:cNvPr id="9" name="四角形: 角を丸くする 18">
              <a:extLst>
                <a:ext uri="{FF2B5EF4-FFF2-40B4-BE49-F238E27FC236}">
                  <a16:creationId xmlns:a16="http://schemas.microsoft.com/office/drawing/2014/main" xmlns="" id="{AF2D6A8C-B6D3-475C-8916-694DF6D311A5}"/>
                </a:ext>
              </a:extLst>
            </p:cNvPr>
            <p:cNvSpPr/>
            <p:nvPr/>
          </p:nvSpPr>
          <p:spPr>
            <a:xfrm>
              <a:off x="2339752" y="5419437"/>
              <a:ext cx="5832648" cy="571832"/>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xmlns="" id="{3027CA8B-4CBD-468A-8555-2511A6D02FED}"/>
                </a:ext>
              </a:extLst>
            </p:cNvPr>
            <p:cNvSpPr/>
            <p:nvPr/>
          </p:nvSpPr>
          <p:spPr>
            <a:xfrm>
              <a:off x="2422108" y="5483365"/>
              <a:ext cx="5462260" cy="461665"/>
            </a:xfrm>
            <a:prstGeom prst="rect">
              <a:avLst/>
            </a:prstGeom>
          </p:spPr>
          <p:txBody>
            <a:bodyPr wrap="square">
              <a:spAutoFit/>
            </a:bodyPr>
            <a:lstStyle/>
            <a:p>
              <a:pPr marL="342900" indent="-342900">
                <a:buFont typeface="Arial" panose="020B0604020202020204" pitchFamily="34" charset="0"/>
                <a:buChar char="•"/>
              </a:pPr>
              <a:r>
                <a:rPr lang="en-US" altLang="ja-JP" sz="2400" dirty="0" smtClean="0">
                  <a:latin typeface="Meiryo UI" panose="020B0604030504040204" pitchFamily="50" charset="-128"/>
                  <a:ea typeface="Meiryo UI" panose="020B0604030504040204" pitchFamily="50" charset="-128"/>
                </a:rPr>
                <a:t>-7°</a:t>
              </a:r>
              <a:r>
                <a:rPr lang="ja-JP" altLang="en-US" sz="2400" dirty="0" smtClean="0">
                  <a:latin typeface="Meiryo UI" panose="020B0604030504040204" pitchFamily="50" charset="-128"/>
                  <a:ea typeface="Meiryo UI" panose="020B0604030504040204" pitchFamily="50" charset="-128"/>
                </a:rPr>
                <a:t>の分布は</a:t>
              </a:r>
              <a:r>
                <a:rPr lang="ja-JP" altLang="en-US" sz="2400" dirty="0" smtClean="0">
                  <a:latin typeface="Meiryo UI" panose="020B0604030504040204" pitchFamily="50" charset="-128"/>
                  <a:ea typeface="Meiryo UI" panose="020B0604030504040204" pitchFamily="50" charset="-128"/>
                </a:rPr>
                <a:t>下流側に偏っている</a:t>
              </a:r>
              <a:endParaRPr lang="en-US" altLang="ja-JP" sz="240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71745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a:solidFill>
                  <a:schemeClr val="bg1"/>
                </a:solidFill>
                <a:latin typeface="Meiryo UI" panose="020B0604030504040204" pitchFamily="50" charset="-128"/>
                <a:ea typeface="Meiryo UI" panose="020B0604030504040204" pitchFamily="50" charset="-128"/>
              </a:rPr>
              <a:t>11/12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4304" y="141051"/>
            <a:ext cx="7643734" cy="649287"/>
          </a:xfrm>
        </p:spPr>
        <p:txBody>
          <a:bodyPr/>
          <a:lstStyle/>
          <a:p>
            <a:pPr marL="360363" algn="l"/>
            <a:r>
              <a:rPr lang="ja-JP" altLang="en-US" sz="2800" b="1" dirty="0">
                <a:solidFill>
                  <a:schemeClr val="accent6">
                    <a:lumMod val="75000"/>
                  </a:schemeClr>
                </a:solidFill>
                <a:ea typeface="Meiryo UI" panose="020B0604030504040204" pitchFamily="50" charset="-128"/>
              </a:rPr>
              <a:t>実験結果・考察　</a:t>
            </a:r>
            <a:r>
              <a:rPr lang="en-US" altLang="ja-JP" sz="2400" b="1" dirty="0">
                <a:solidFill>
                  <a:schemeClr val="accent6">
                    <a:lumMod val="75000"/>
                  </a:schemeClr>
                </a:solidFill>
                <a:ea typeface="Meiryo UI" panose="020B0604030504040204" pitchFamily="50" charset="-128"/>
              </a:rPr>
              <a:t> – </a:t>
            </a:r>
            <a:r>
              <a:rPr lang="ja-JP" altLang="en-US" sz="2400" b="1" dirty="0">
                <a:solidFill>
                  <a:schemeClr val="accent6">
                    <a:lumMod val="75000"/>
                  </a:schemeClr>
                </a:solidFill>
                <a:ea typeface="Meiryo UI" panose="020B0604030504040204" pitchFamily="50" charset="-128"/>
              </a:rPr>
              <a:t>後縁より飛散する液滴径　</a:t>
            </a:r>
            <a:r>
              <a:rPr lang="en-US" altLang="ja-JP" sz="2800" b="1" dirty="0">
                <a:solidFill>
                  <a:schemeClr val="accent6">
                    <a:lumMod val="75000"/>
                  </a:schemeClr>
                </a:solidFill>
                <a:ea typeface="Meiryo UI" panose="020B0604030504040204" pitchFamily="50" charset="-128"/>
              </a:rPr>
              <a:t> </a:t>
            </a:r>
            <a:r>
              <a:rPr lang="en-US" altLang="ja-JP" sz="2400" b="1" dirty="0">
                <a:solidFill>
                  <a:schemeClr val="accent6">
                    <a:lumMod val="75000"/>
                  </a:schemeClr>
                </a:solidFill>
                <a:ea typeface="Meiryo UI" panose="020B0604030504040204" pitchFamily="50" charset="-128"/>
              </a:rPr>
              <a:t>[5/5] </a:t>
            </a:r>
            <a:r>
              <a:rPr lang="ja-JP" altLang="en-US" sz="2800" b="1" dirty="0">
                <a:solidFill>
                  <a:schemeClr val="accent6">
                    <a:lumMod val="75000"/>
                  </a:schemeClr>
                </a:solidFill>
                <a:ea typeface="Meiryo UI" panose="020B0604030504040204" pitchFamily="50" charset="-128"/>
              </a:rPr>
              <a:t>　</a:t>
            </a:r>
            <a:endParaRPr kumimoji="1" lang="ja-JP" altLang="en-US" sz="1800" dirty="0">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5037536" y="2279507"/>
                <a:ext cx="1948995" cy="690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ja-JP" altLang="ja-JP" i="1" smtClean="0">
                              <a:latin typeface="Cambria Math"/>
                            </a:rPr>
                          </m:ctrlPr>
                        </m:naryPr>
                        <m:sub>
                          <m:r>
                            <a:rPr lang="en-US" altLang="ja-JP">
                              <a:latin typeface="Cambria Math"/>
                            </a:rPr>
                            <m:t>0</m:t>
                          </m:r>
                        </m:sub>
                        <m:sup>
                          <m:r>
                            <a:rPr lang="en-US" altLang="ja-JP">
                              <a:latin typeface="Cambria Math"/>
                            </a:rPr>
                            <m:t>∞</m:t>
                          </m:r>
                        </m:sup>
                        <m:e>
                          <m:sSub>
                            <m:sSubPr>
                              <m:ctrlPr>
                                <a:rPr lang="ja-JP" altLang="ja-JP" i="1">
                                  <a:latin typeface="Cambria Math"/>
                                </a:rPr>
                              </m:ctrlPr>
                            </m:sSubPr>
                            <m:e>
                              <m:r>
                                <m:rPr>
                                  <m:sty m:val="p"/>
                                </m:rPr>
                                <a:rPr lang="en-US" altLang="ja-JP">
                                  <a:latin typeface="Cambria Math"/>
                                </a:rPr>
                                <m:t>f</m:t>
                              </m:r>
                            </m:e>
                            <m:sub>
                              <m:r>
                                <m:rPr>
                                  <m:sty m:val="p"/>
                                </m:rPr>
                                <a:rPr lang="en-US" altLang="ja-JP">
                                  <a:latin typeface="Cambria Math"/>
                                </a:rPr>
                                <m:t>N</m:t>
                              </m:r>
                            </m:sub>
                          </m:sSub>
                          <m:d>
                            <m:dPr>
                              <m:ctrlPr>
                                <a:rPr lang="ja-JP" altLang="ja-JP" i="1">
                                  <a:latin typeface="Cambria Math"/>
                                </a:rPr>
                              </m:ctrlPr>
                            </m:dPr>
                            <m:e>
                              <m:r>
                                <a:rPr lang="en-US" altLang="ja-JP" i="1">
                                  <a:latin typeface="Cambria Math"/>
                                </a:rPr>
                                <m:t>𝑑</m:t>
                              </m:r>
                            </m:e>
                          </m:d>
                          <m:r>
                            <a:rPr lang="en-US" altLang="ja-JP">
                              <a:latin typeface="Cambria Math"/>
                            </a:rPr>
                            <m:t>∙</m:t>
                          </m:r>
                          <m:r>
                            <m:rPr>
                              <m:sty m:val="p"/>
                            </m:rPr>
                            <a:rPr lang="en-US" altLang="ja-JP">
                              <a:latin typeface="Cambria Math"/>
                            </a:rPr>
                            <m:t>d</m:t>
                          </m:r>
                          <m:r>
                            <a:rPr lang="en-US" altLang="ja-JP" i="1">
                              <a:latin typeface="Cambria Math"/>
                            </a:rPr>
                            <m:t>𝑑</m:t>
                          </m:r>
                        </m:e>
                      </m:nary>
                      <m:r>
                        <a:rPr lang="en-US" altLang="ja-JP" b="0" i="1" smtClean="0">
                          <a:latin typeface="Cambria Math"/>
                        </a:rPr>
                        <m:t>=1</m:t>
                      </m:r>
                    </m:oMath>
                  </m:oMathPara>
                </a14:m>
                <a:endParaRPr lang="ja-JP" altLang="ja-JP" dirty="0"/>
              </a:p>
            </p:txBody>
          </p:sp>
        </mc:Choice>
        <mc:Fallback xmlns="">
          <p:sp>
            <p:nvSpPr>
              <p:cNvPr id="3" name="正方形/長方形 2"/>
              <p:cNvSpPr>
                <a:spLocks noRot="1" noChangeAspect="1" noMove="1" noResize="1" noEditPoints="1" noAdjustHandles="1" noChangeArrowheads="1" noChangeShapeType="1" noTextEdit="1"/>
              </p:cNvSpPr>
              <p:nvPr/>
            </p:nvSpPr>
            <p:spPr>
              <a:xfrm>
                <a:off x="5037536" y="2279507"/>
                <a:ext cx="1948995" cy="690061"/>
              </a:xfrm>
              <a:prstGeom prst="rect">
                <a:avLst/>
              </a:prstGeom>
              <a:blipFill>
                <a:blip r:embed="rId3"/>
                <a:stretch>
                  <a:fillRect/>
                </a:stretch>
              </a:blipFill>
            </p:spPr>
            <p:txBody>
              <a:bodyPr/>
              <a:lstStyle/>
              <a:p>
                <a:r>
                  <a:rPr lang="ja-JP" altLang="en-US">
                    <a:noFill/>
                  </a:rPr>
                  <a:t> </a:t>
                </a:r>
              </a:p>
            </p:txBody>
          </p:sp>
        </mc:Fallback>
      </mc:AlternateContent>
      <p:sp>
        <p:nvSpPr>
          <p:cNvPr id="12" name="正方形/長方形 11"/>
          <p:cNvSpPr/>
          <p:nvPr/>
        </p:nvSpPr>
        <p:spPr>
          <a:xfrm>
            <a:off x="4453060" y="1927592"/>
            <a:ext cx="3117948" cy="769441"/>
          </a:xfrm>
          <a:prstGeom prst="rect">
            <a:avLst/>
          </a:prstGeom>
        </p:spPr>
        <p:txBody>
          <a:bodyPr wrap="square">
            <a:spAutoFit/>
          </a:bodyPr>
          <a:lstStyle/>
          <a:p>
            <a:r>
              <a:rPr lang="ja-JP" altLang="en-US" sz="2200" dirty="0">
                <a:latin typeface="Meiryo UI" panose="020B0604030504040204" pitchFamily="50" charset="-128"/>
                <a:ea typeface="Meiryo UI" panose="020B0604030504040204" pitchFamily="50" charset="-128"/>
              </a:rPr>
              <a:t>縦軸</a:t>
            </a:r>
            <a:r>
              <a:rPr lang="en-US" altLang="ja-JP" sz="2200" dirty="0">
                <a:latin typeface="Meiryo UI" panose="020B0604030504040204" pitchFamily="50" charset="-128"/>
                <a:ea typeface="Meiryo UI" panose="020B0604030504040204" pitchFamily="50" charset="-128"/>
              </a:rPr>
              <a:t>:</a:t>
            </a:r>
            <a:r>
              <a:rPr lang="ja-JP" altLang="en-US" sz="2200" dirty="0">
                <a:latin typeface="Meiryo UI" panose="020B0604030504040204" pitchFamily="50" charset="-128"/>
                <a:ea typeface="Meiryo UI" panose="020B0604030504040204" pitchFamily="50" charset="-128"/>
              </a:rPr>
              <a:t>個数基準分布関数</a:t>
            </a:r>
            <a:endParaRPr lang="en-US" altLang="ja-JP" sz="2200" dirty="0">
              <a:latin typeface="Meiryo UI" panose="020B0604030504040204" pitchFamily="50" charset="-128"/>
              <a:ea typeface="Meiryo UI" panose="020B0604030504040204" pitchFamily="50" charset="-128"/>
            </a:endParaRPr>
          </a:p>
          <a:p>
            <a:endParaRPr lang="en-US" altLang="ja-JP" sz="2200" dirty="0">
              <a:latin typeface="Meiryo UI" panose="020B0604030504040204" pitchFamily="50" charset="-128"/>
              <a:ea typeface="Meiryo UI" panose="020B0604030504040204" pitchFamily="50" charset="-128"/>
            </a:endParaRPr>
          </a:p>
        </p:txBody>
      </p:sp>
      <p:sp>
        <p:nvSpPr>
          <p:cNvPr id="20" name="正方形/長方形 19"/>
          <p:cNvSpPr/>
          <p:nvPr/>
        </p:nvSpPr>
        <p:spPr>
          <a:xfrm>
            <a:off x="4495327" y="1438563"/>
            <a:ext cx="3033415" cy="369332"/>
          </a:xfrm>
          <a:prstGeom prst="rect">
            <a:avLst/>
          </a:prstGeom>
        </p:spPr>
        <p:txBody>
          <a:bodyPr wrap="square">
            <a:spAutoFit/>
          </a:bodyPr>
          <a:lstStyle/>
          <a:p>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それぞれ</a:t>
            </a:r>
            <a:r>
              <a:rPr lang="en-US" altLang="ja-JP" dirty="0">
                <a:latin typeface="Meiryo UI" panose="020B0604030504040204" pitchFamily="50" charset="-128"/>
                <a:ea typeface="Meiryo UI" panose="020B0604030504040204" pitchFamily="50" charset="-128"/>
              </a:rPr>
              <a:t>10000</a:t>
            </a:r>
            <a:r>
              <a:rPr lang="ja-JP" altLang="en-US" dirty="0">
                <a:latin typeface="Meiryo UI" panose="020B0604030504040204" pitchFamily="50" charset="-128"/>
                <a:ea typeface="Meiryo UI" panose="020B0604030504040204" pitchFamily="50" charset="-128"/>
              </a:rPr>
              <a:t>個以上計測</a:t>
            </a:r>
            <a:r>
              <a:rPr lang="en-US" altLang="ja-JP" dirty="0">
                <a:latin typeface="Meiryo UI" panose="020B0604030504040204" pitchFamily="50" charset="-128"/>
                <a:ea typeface="Meiryo UI" panose="020B0604030504040204" pitchFamily="50" charset="-128"/>
              </a:rPr>
              <a:t>)</a:t>
            </a:r>
          </a:p>
        </p:txBody>
      </p:sp>
      <p:pic>
        <p:nvPicPr>
          <p:cNvPr id="16" name="図 15">
            <a:extLst>
              <a:ext uri="{FF2B5EF4-FFF2-40B4-BE49-F238E27FC236}">
                <a16:creationId xmlns:a16="http://schemas.microsoft.com/office/drawing/2014/main" xmlns="" id="{62D71561-C65C-4260-B7C7-EA067F708489}"/>
              </a:ext>
            </a:extLst>
          </p:cNvPr>
          <p:cNvPicPr>
            <a:picLocks noChangeAspect="1"/>
          </p:cNvPicPr>
          <p:nvPr/>
        </p:nvPicPr>
        <p:blipFill>
          <a:blip r:embed="rId4"/>
          <a:stretch>
            <a:fillRect/>
          </a:stretch>
        </p:blipFill>
        <p:spPr>
          <a:xfrm>
            <a:off x="98425" y="1205751"/>
            <a:ext cx="4117986" cy="3922280"/>
          </a:xfrm>
          <a:prstGeom prst="rect">
            <a:avLst/>
          </a:prstGeom>
        </p:spPr>
      </p:pic>
      <p:grpSp>
        <p:nvGrpSpPr>
          <p:cNvPr id="4" name="グループ化 3">
            <a:extLst>
              <a:ext uri="{FF2B5EF4-FFF2-40B4-BE49-F238E27FC236}">
                <a16:creationId xmlns:a16="http://schemas.microsoft.com/office/drawing/2014/main" xmlns="" id="{DDEBD7E7-EA86-4B69-885C-A85A0C213527}"/>
              </a:ext>
            </a:extLst>
          </p:cNvPr>
          <p:cNvGrpSpPr/>
          <p:nvPr/>
        </p:nvGrpSpPr>
        <p:grpSpPr>
          <a:xfrm>
            <a:off x="1579003" y="5761535"/>
            <a:ext cx="5832648" cy="571832"/>
            <a:chOff x="2339752" y="5419437"/>
            <a:chExt cx="5832648" cy="571832"/>
          </a:xfrm>
        </p:grpSpPr>
        <p:sp>
          <p:nvSpPr>
            <p:cNvPr id="19" name="四角形: 角を丸くする 18">
              <a:extLst>
                <a:ext uri="{FF2B5EF4-FFF2-40B4-BE49-F238E27FC236}">
                  <a16:creationId xmlns:a16="http://schemas.microsoft.com/office/drawing/2014/main" xmlns="" id="{AF2D6A8C-B6D3-475C-8916-694DF6D311A5}"/>
                </a:ext>
              </a:extLst>
            </p:cNvPr>
            <p:cNvSpPr/>
            <p:nvPr/>
          </p:nvSpPr>
          <p:spPr>
            <a:xfrm>
              <a:off x="2339752" y="5419437"/>
              <a:ext cx="5832648" cy="571832"/>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xmlns="" id="{3027CA8B-4CBD-468A-8555-2511A6D02FED}"/>
                </a:ext>
              </a:extLst>
            </p:cNvPr>
            <p:cNvSpPr/>
            <p:nvPr/>
          </p:nvSpPr>
          <p:spPr>
            <a:xfrm>
              <a:off x="2422108" y="5483365"/>
              <a:ext cx="5462260" cy="461665"/>
            </a:xfrm>
            <a:prstGeom prst="rect">
              <a:avLst/>
            </a:prstGeom>
          </p:spPr>
          <p:txBody>
            <a:bodyPr wrap="square">
              <a:spAutoFit/>
            </a:bodyPr>
            <a:lstStyle/>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粒径分布は迎角、翼が変化しても同様</a:t>
              </a:r>
              <a:endParaRPr lang="en-US" altLang="ja-JP" sz="2400" dirty="0">
                <a:latin typeface="Meiryo UI" panose="020B0604030504040204" pitchFamily="50" charset="-128"/>
                <a:ea typeface="Meiryo UI" panose="020B0604030504040204" pitchFamily="50" charset="-128"/>
              </a:endParaRPr>
            </a:p>
          </p:txBody>
        </p:sp>
      </p:grpSp>
      <p:grpSp>
        <p:nvGrpSpPr>
          <p:cNvPr id="9" name="グループ化 8">
            <a:extLst>
              <a:ext uri="{FF2B5EF4-FFF2-40B4-BE49-F238E27FC236}">
                <a16:creationId xmlns:a16="http://schemas.microsoft.com/office/drawing/2014/main" xmlns="" id="{138FB626-C99B-4E45-B077-6B35C569E17C}"/>
              </a:ext>
            </a:extLst>
          </p:cNvPr>
          <p:cNvGrpSpPr/>
          <p:nvPr/>
        </p:nvGrpSpPr>
        <p:grpSpPr>
          <a:xfrm>
            <a:off x="4498964" y="4233993"/>
            <a:ext cx="3255147" cy="830997"/>
            <a:chOff x="4572000" y="4042982"/>
            <a:chExt cx="3255147" cy="830997"/>
          </a:xfrm>
        </p:grpSpPr>
        <p:sp>
          <p:nvSpPr>
            <p:cNvPr id="6" name="テキスト ボックス 5">
              <a:extLst>
                <a:ext uri="{FF2B5EF4-FFF2-40B4-BE49-F238E27FC236}">
                  <a16:creationId xmlns:a16="http://schemas.microsoft.com/office/drawing/2014/main" xmlns="" id="{299699A4-9DA6-41FF-A9F1-7B7EBECF3588}"/>
                </a:ext>
              </a:extLst>
            </p:cNvPr>
            <p:cNvSpPr txBox="1"/>
            <p:nvPr/>
          </p:nvSpPr>
          <p:spPr>
            <a:xfrm>
              <a:off x="4583951" y="4042982"/>
              <a:ext cx="3243196" cy="830997"/>
            </a:xfrm>
            <a:prstGeom prst="rect">
              <a:avLst/>
            </a:prstGeom>
            <a:noFill/>
          </p:spPr>
          <p:txBody>
            <a:bodyPr wrap="none" rtlCol="0">
              <a:spAutoFit/>
            </a:bodyPr>
            <a:lstStyle/>
            <a:p>
              <a:r>
                <a:rPr lang="ja-JP" altLang="en-US" sz="2400" dirty="0">
                  <a:latin typeface="Meiryo UI" panose="020B0604030504040204" pitchFamily="50" charset="-128"/>
                  <a:ea typeface="Meiryo UI" panose="020B0604030504040204" pitchFamily="50" charset="-128"/>
                </a:rPr>
                <a:t>粒径が大きくなるにつれて</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分布割合が下がる</a:t>
              </a:r>
              <a:endParaRPr kumimoji="1" lang="en-US" altLang="ja-JP" sz="2400" dirty="0">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xmlns="" id="{F2D59674-FE9A-4214-AF83-5F58EA71FF8E}"/>
                </a:ext>
              </a:extLst>
            </p:cNvPr>
            <p:cNvSpPr/>
            <p:nvPr/>
          </p:nvSpPr>
          <p:spPr>
            <a:xfrm>
              <a:off x="4572000" y="4042982"/>
              <a:ext cx="3243196" cy="830997"/>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
        <p:nvSpPr>
          <p:cNvPr id="2" name="正方形/長方形 1">
            <a:extLst>
              <a:ext uri="{FF2B5EF4-FFF2-40B4-BE49-F238E27FC236}">
                <a16:creationId xmlns:a16="http://schemas.microsoft.com/office/drawing/2014/main" xmlns="" id="{BB1333B0-4A03-465C-B2B1-DD7D9E5DAB3C}"/>
              </a:ext>
            </a:extLst>
          </p:cNvPr>
          <p:cNvSpPr/>
          <p:nvPr/>
        </p:nvSpPr>
        <p:spPr>
          <a:xfrm>
            <a:off x="4576667" y="3040939"/>
            <a:ext cx="3060378" cy="707886"/>
          </a:xfrm>
          <a:prstGeom prst="rect">
            <a:avLst/>
          </a:prstGeom>
        </p:spPr>
        <p:txBody>
          <a:bodyPr wrap="square">
            <a:spAutoFit/>
          </a:bodyPr>
          <a:lstStyle/>
          <a:p>
            <a:r>
              <a:rPr lang="ja-JP" altLang="en-US" sz="2000" dirty="0">
                <a:latin typeface="Meiryo UI" panose="020B0604030504040204" pitchFamily="50" charset="-128"/>
                <a:ea typeface="Meiryo UI" panose="020B0604030504040204" pitchFamily="50" charset="-128"/>
              </a:rPr>
              <a:t>個数基準累積分布の</a:t>
            </a:r>
            <a:r>
              <a:rPr lang="en-US" altLang="ja-JP" sz="2000" dirty="0">
                <a:latin typeface="Meiryo UI" panose="020B0604030504040204" pitchFamily="50" charset="-128"/>
                <a:ea typeface="Meiryo UI" panose="020B0604030504040204" pitchFamily="50" charset="-128"/>
              </a:rPr>
              <a:t>99%</a:t>
            </a:r>
            <a:r>
              <a:rPr lang="ja-JP" altLang="en-US" sz="2000" dirty="0">
                <a:latin typeface="Meiryo UI" panose="020B0604030504040204" pitchFamily="50" charset="-128"/>
                <a:ea typeface="Meiryo UI" panose="020B0604030504040204" pitchFamily="50" charset="-128"/>
              </a:rPr>
              <a:t>となるところまでプロット</a:t>
            </a:r>
          </a:p>
        </p:txBody>
      </p:sp>
    </p:spTree>
    <p:extLst>
      <p:ext uri="{BB962C8B-B14F-4D97-AF65-F5344CB8AC3E}">
        <p14:creationId xmlns:p14="http://schemas.microsoft.com/office/powerpoint/2010/main" val="393609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88424" y="748022"/>
            <a:ext cx="864096"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12</a:t>
            </a:r>
            <a:r>
              <a:rPr kumimoji="1" lang="en-US" altLang="ja-JP" sz="1600" dirty="0">
                <a:solidFill>
                  <a:schemeClr val="bg1"/>
                </a:solidFill>
                <a:latin typeface="Meiryo UI" panose="020B0604030504040204" pitchFamily="50" charset="-128"/>
                <a:ea typeface="Meiryo UI" panose="020B0604030504040204" pitchFamily="50" charset="-128"/>
              </a:rPr>
              <a:t>/12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まとめ・今後必要な研究</a:t>
            </a:r>
            <a:endParaRPr kumimoji="1" lang="ja-JP" altLang="en-US" sz="1800" dirty="0">
              <a:ea typeface="Meiryo UI" panose="020B0604030504040204" pitchFamily="50" charset="-128"/>
            </a:endParaRPr>
          </a:p>
        </p:txBody>
      </p:sp>
      <p:sp>
        <p:nvSpPr>
          <p:cNvPr id="6" name="コンテンツ プレースホルダー 2"/>
          <p:cNvSpPr txBox="1">
            <a:spLocks/>
          </p:cNvSpPr>
          <p:nvPr/>
        </p:nvSpPr>
        <p:spPr bwMode="auto">
          <a:xfrm>
            <a:off x="213652" y="1278052"/>
            <a:ext cx="140602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u"/>
            </a:pPr>
            <a:r>
              <a:rPr lang="ja-JP" altLang="en-US" sz="2400" b="1" kern="0" dirty="0">
                <a:solidFill>
                  <a:schemeClr val="accent6">
                    <a:lumMod val="75000"/>
                  </a:schemeClr>
                </a:solidFill>
                <a:latin typeface="+mj-lt"/>
                <a:ea typeface="Meiryo UI" panose="020B0604030504040204" pitchFamily="50" charset="-128"/>
              </a:rPr>
              <a:t>まとめ</a:t>
            </a:r>
            <a:endParaRPr lang="en-US" altLang="ja-JP" sz="2400" b="1" kern="0" dirty="0">
              <a:solidFill>
                <a:schemeClr val="accent6">
                  <a:lumMod val="75000"/>
                </a:schemeClr>
              </a:solidFill>
              <a:latin typeface="+mj-lt"/>
              <a:ea typeface="Meiryo UI" panose="020B0604030504040204" pitchFamily="50" charset="-128"/>
            </a:endParaRPr>
          </a:p>
        </p:txBody>
      </p:sp>
      <p:sp>
        <p:nvSpPr>
          <p:cNvPr id="10" name="コンテンツ プレースホルダー 2"/>
          <p:cNvSpPr txBox="1">
            <a:spLocks/>
          </p:cNvSpPr>
          <p:nvPr/>
        </p:nvSpPr>
        <p:spPr bwMode="auto">
          <a:xfrm>
            <a:off x="112478" y="4402611"/>
            <a:ext cx="2673375"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u"/>
            </a:pPr>
            <a:r>
              <a:rPr lang="ja-JP" altLang="en-US" sz="2400" b="1" kern="0" dirty="0">
                <a:solidFill>
                  <a:schemeClr val="accent6">
                    <a:lumMod val="75000"/>
                  </a:schemeClr>
                </a:solidFill>
                <a:latin typeface="+mj-lt"/>
                <a:ea typeface="Meiryo UI" panose="020B0604030504040204" pitchFamily="50" charset="-128"/>
              </a:rPr>
              <a:t>今後必要な研究</a:t>
            </a:r>
            <a:endParaRPr lang="en-US" altLang="ja-JP" sz="2400" b="1" kern="0" dirty="0">
              <a:solidFill>
                <a:schemeClr val="accent6">
                  <a:lumMod val="75000"/>
                </a:schemeClr>
              </a:solidFill>
              <a:latin typeface="+mj-lt"/>
              <a:ea typeface="Meiryo UI" panose="020B0604030504040204" pitchFamily="50" charset="-128"/>
            </a:endParaRPr>
          </a:p>
        </p:txBody>
      </p:sp>
      <p:sp>
        <p:nvSpPr>
          <p:cNvPr id="3" name="テキスト ボックス 2">
            <a:extLst>
              <a:ext uri="{FF2B5EF4-FFF2-40B4-BE49-F238E27FC236}">
                <a16:creationId xmlns:a16="http://schemas.microsoft.com/office/drawing/2014/main" xmlns="" id="{F84CF6DC-4CEA-46D0-851E-5263584E9E29}"/>
              </a:ext>
            </a:extLst>
          </p:cNvPr>
          <p:cNvSpPr txBox="1"/>
          <p:nvPr/>
        </p:nvSpPr>
        <p:spPr>
          <a:xfrm>
            <a:off x="323528" y="2022435"/>
            <a:ext cx="8496944"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通常翼と尖り翼で翼面上液挙動は同様</a:t>
            </a:r>
            <a:endParaRPr kumimoji="1" lang="en-US" altLang="ja-JP" sz="2400" dirty="0"/>
          </a:p>
          <a:p>
            <a:pPr marL="342900" indent="-342900">
              <a:buFont typeface="Arial" panose="020B0604020202020204" pitchFamily="34" charset="0"/>
              <a:buChar char="•"/>
            </a:pPr>
            <a:r>
              <a:rPr lang="ja-JP" altLang="en-US" sz="2400" dirty="0"/>
              <a:t>後縁に形成される液だまりは通常翼は離散的で、尖り翼は後縁全体で繋がり連続的</a:t>
            </a:r>
            <a:endParaRPr lang="en-US" altLang="ja-JP" sz="2400" dirty="0"/>
          </a:p>
          <a:p>
            <a:pPr marL="342900" indent="-342900">
              <a:buFont typeface="Arial" panose="020B0604020202020204" pitchFamily="34" charset="0"/>
              <a:buChar char="•"/>
            </a:pPr>
            <a:r>
              <a:rPr lang="ja-JP" altLang="en-US" sz="2400" dirty="0"/>
              <a:t>飛散の仕方は迎角によって変化</a:t>
            </a:r>
            <a:endParaRPr kumimoji="1" lang="en-US" altLang="ja-JP" sz="2400" dirty="0"/>
          </a:p>
          <a:p>
            <a:pPr marL="342900" indent="-342900">
              <a:buFont typeface="Arial" panose="020B0604020202020204" pitchFamily="34" charset="0"/>
              <a:buChar char="•"/>
            </a:pPr>
            <a:r>
              <a:rPr lang="ja-JP" altLang="en-US" sz="2400" dirty="0"/>
              <a:t>液だまりや飛散に違いがあるが、粒径に変化は現れない</a:t>
            </a:r>
            <a:endParaRPr kumimoji="1" lang="ja-JP" altLang="en-US" sz="2400" dirty="0"/>
          </a:p>
        </p:txBody>
      </p:sp>
      <p:sp>
        <p:nvSpPr>
          <p:cNvPr id="4" name="テキスト ボックス 3">
            <a:extLst>
              <a:ext uri="{FF2B5EF4-FFF2-40B4-BE49-F238E27FC236}">
                <a16:creationId xmlns:a16="http://schemas.microsoft.com/office/drawing/2014/main" xmlns="" id="{CC8E8E6C-7F83-4A96-A16B-5F9AB15CD382}"/>
              </a:ext>
            </a:extLst>
          </p:cNvPr>
          <p:cNvSpPr txBox="1"/>
          <p:nvPr/>
        </p:nvSpPr>
        <p:spPr>
          <a:xfrm>
            <a:off x="121626" y="4897286"/>
            <a:ext cx="9022374" cy="830997"/>
          </a:xfrm>
          <a:prstGeom prst="rect">
            <a:avLst/>
          </a:prstGeom>
          <a:noFill/>
        </p:spPr>
        <p:txBody>
          <a:bodyPr wrap="square" rtlCol="0">
            <a:spAutoFit/>
          </a:bodyPr>
          <a:lstStyle/>
          <a:p>
            <a:r>
              <a:rPr kumimoji="1" lang="ja-JP" altLang="en-US" sz="2400" dirty="0"/>
              <a:t>尖り翼に特有な液だまりの原因を剥離と考えているが、実際に流れ場を計測し、剥離を確認する必要がある。</a:t>
            </a:r>
            <a:r>
              <a:rPr kumimoji="1" lang="en-US" altLang="ja-JP" sz="2400" dirty="0"/>
              <a:t>(</a:t>
            </a:r>
            <a:r>
              <a:rPr kumimoji="1" lang="ja-JP" altLang="en-US" sz="2400" dirty="0"/>
              <a:t>熱線を用いた計測、</a:t>
            </a:r>
            <a:r>
              <a:rPr kumimoji="1" lang="en-US" altLang="ja-JP" sz="2400" dirty="0"/>
              <a:t>PIV</a:t>
            </a:r>
            <a:r>
              <a:rPr kumimoji="1" lang="ja-JP" altLang="en-US" sz="2400" dirty="0"/>
              <a:t>等</a:t>
            </a:r>
            <a:r>
              <a:rPr kumimoji="1" lang="en-US" altLang="ja-JP" sz="2400" dirty="0"/>
              <a:t>)</a:t>
            </a:r>
            <a:endParaRPr kumimoji="1" lang="ja-JP" altLang="en-US" sz="2400" dirty="0"/>
          </a:p>
        </p:txBody>
      </p:sp>
    </p:spTree>
    <p:extLst>
      <p:ext uri="{BB962C8B-B14F-4D97-AF65-F5344CB8AC3E}">
        <p14:creationId xmlns:p14="http://schemas.microsoft.com/office/powerpoint/2010/main" val="3849772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0" y="3429000"/>
            <a:ext cx="9144000" cy="647402"/>
          </a:xfrm>
        </p:spPr>
        <p:txBody>
          <a:bodyPr/>
          <a:lstStyle/>
          <a:p>
            <a:pPr marL="0" indent="0" algn="ctr">
              <a:buNone/>
            </a:pPr>
            <a:r>
              <a:rPr lang="ja-JP" altLang="en-US" sz="4400" b="1" dirty="0">
                <a:solidFill>
                  <a:schemeClr val="accent6">
                    <a:lumMod val="75000"/>
                  </a:schemeClr>
                </a:solidFill>
                <a:latin typeface="Meiryo UI" panose="020B0604030504040204" pitchFamily="50" charset="-128"/>
                <a:ea typeface="Meiryo UI" panose="020B0604030504040204" pitchFamily="50" charset="-128"/>
              </a:rPr>
              <a:t>ご清聴ありがとうございました</a:t>
            </a:r>
            <a:endParaRPr kumimoji="1" lang="ja-JP" altLang="en-US" sz="4400" b="1" dirty="0">
              <a:solidFill>
                <a:schemeClr val="accent6">
                  <a:lumMod val="7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45564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1520" y="1413446"/>
            <a:ext cx="6192688" cy="494675"/>
          </a:xfrm>
        </p:spPr>
        <p:txBody>
          <a:bodyPr/>
          <a:lstStyle/>
          <a:p>
            <a:pPr>
              <a:buFont typeface="Wingdings" panose="05000000000000000000" pitchFamily="2" charset="2"/>
              <a:buChar char="u"/>
            </a:pPr>
            <a:r>
              <a:rPr lang="ja-JP" altLang="en-US" sz="2400" b="1" dirty="0">
                <a:solidFill>
                  <a:schemeClr val="accent6">
                    <a:lumMod val="75000"/>
                  </a:schemeClr>
                </a:solidFill>
                <a:latin typeface="+mj-lt"/>
                <a:ea typeface="Meiryo UI" panose="020B0604030504040204" pitchFamily="50" charset="-128"/>
              </a:rPr>
              <a:t>可視化実験 </a:t>
            </a:r>
            <a:r>
              <a:rPr lang="en-US" altLang="ja-JP" sz="2400" b="1" dirty="0">
                <a:solidFill>
                  <a:schemeClr val="accent6">
                    <a:lumMod val="75000"/>
                  </a:schemeClr>
                </a:solidFill>
                <a:latin typeface="+mj-lt"/>
                <a:ea typeface="Meiryo UI" panose="020B0604030504040204" pitchFamily="50" charset="-128"/>
              </a:rPr>
              <a:t>- </a:t>
            </a:r>
            <a:r>
              <a:rPr lang="ja-JP" altLang="en-US" sz="2400" b="1" dirty="0">
                <a:solidFill>
                  <a:schemeClr val="accent6">
                    <a:lumMod val="75000"/>
                  </a:schemeClr>
                </a:solidFill>
                <a:latin typeface="+mj-lt"/>
                <a:ea typeface="Meiryo UI" panose="020B0604030504040204" pitchFamily="50" charset="-128"/>
              </a:rPr>
              <a:t>翼面上の可視化</a:t>
            </a:r>
            <a:endParaRPr kumimoji="1" lang="en-US" altLang="ja-JP" sz="2400" b="1" dirty="0">
              <a:solidFill>
                <a:schemeClr val="accent6">
                  <a:lumMod val="75000"/>
                </a:schemeClr>
              </a:solidFill>
              <a:latin typeface="+mj-lt"/>
              <a:ea typeface="Meiryo UI" panose="020B0604030504040204" pitchFamily="50" charset="-128"/>
            </a:endParaRPr>
          </a:p>
        </p:txBody>
      </p:sp>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7</a:t>
            </a:r>
            <a:r>
              <a:rPr kumimoji="1" lang="en-US" altLang="ja-JP" sz="1600" dirty="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graphicFrame>
        <p:nvGraphicFramePr>
          <p:cNvPr id="27" name="表 26"/>
          <p:cNvGraphicFramePr>
            <a:graphicFrameLocks noGrp="1"/>
          </p:cNvGraphicFramePr>
          <p:nvPr>
            <p:extLst>
              <p:ext uri="{D42A27DB-BD31-4B8C-83A1-F6EECF244321}">
                <p14:modId xmlns:p14="http://schemas.microsoft.com/office/powerpoint/2010/main" val="3848290645"/>
              </p:ext>
            </p:extLst>
          </p:nvPr>
        </p:nvGraphicFramePr>
        <p:xfrm>
          <a:off x="4393725" y="3244885"/>
          <a:ext cx="4563912" cy="1346564"/>
        </p:xfrm>
        <a:graphic>
          <a:graphicData uri="http://schemas.openxmlformats.org/drawingml/2006/table">
            <a:tbl>
              <a:tblPr firstRow="1" bandRow="1">
                <a:effectLst/>
                <a:tableStyleId>{8A107856-5554-42FB-B03E-39F5DBC370BA}</a:tableStyleId>
              </a:tblPr>
              <a:tblGrid>
                <a:gridCol w="2239083">
                  <a:extLst>
                    <a:ext uri="{9D8B030D-6E8A-4147-A177-3AD203B41FA5}">
                      <a16:colId xmlns:a16="http://schemas.microsoft.com/office/drawing/2014/main" xmlns="" val="20000"/>
                    </a:ext>
                  </a:extLst>
                </a:gridCol>
                <a:gridCol w="1164512">
                  <a:extLst>
                    <a:ext uri="{9D8B030D-6E8A-4147-A177-3AD203B41FA5}">
                      <a16:colId xmlns:a16="http://schemas.microsoft.com/office/drawing/2014/main" xmlns="" val="20001"/>
                    </a:ext>
                  </a:extLst>
                </a:gridCol>
                <a:gridCol w="1160317">
                  <a:extLst>
                    <a:ext uri="{9D8B030D-6E8A-4147-A177-3AD203B41FA5}">
                      <a16:colId xmlns:a16="http://schemas.microsoft.com/office/drawing/2014/main" xmlns="" val="20002"/>
                    </a:ext>
                  </a:extLst>
                </a:gridCol>
              </a:tblGrid>
              <a:tr h="336641">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Case</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S.S.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P.S.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36641">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Frame rate [fps]</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36641">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chemeClr val="dk1"/>
                          </a:solidFill>
                          <a:effectLst/>
                          <a:latin typeface="Meiryo UI" panose="020B0604030504040204" pitchFamily="50" charset="-128"/>
                          <a:ea typeface="Meiryo UI" panose="020B0604030504040204" pitchFamily="50" charset="-128"/>
                          <a:cs typeface="Meiryo UI" panose="020B0604030504040204" pitchFamily="50" charset="-128"/>
                        </a:rPr>
                        <a:t>Shutter speed [sec]</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u="none" strike="noStrike" cap="none" normalizeH="0" baseline="0" dirty="0">
                          <a:ln>
                            <a:noFill/>
                          </a:ln>
                          <a:effectLst/>
                          <a:latin typeface="Meiryo UI" panose="020B0604030504040204" pitchFamily="50" charset="-128"/>
                          <a:ea typeface="Meiryo UI" panose="020B0604030504040204" pitchFamily="50" charset="-128"/>
                          <a:cs typeface="Meiryo UI" panose="020B0604030504040204" pitchFamily="50" charset="-128"/>
                        </a:rPr>
                        <a:t>1/40</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1/30</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36641">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 - number</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F36</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F16</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17" name="正方形/長方形 16"/>
          <p:cNvSpPr/>
          <p:nvPr/>
        </p:nvSpPr>
        <p:spPr>
          <a:xfrm>
            <a:off x="4372153" y="1961021"/>
            <a:ext cx="4520327" cy="1107996"/>
          </a:xfrm>
          <a:prstGeom prst="rect">
            <a:avLst/>
          </a:prstGeom>
        </p:spPr>
        <p:txBody>
          <a:bodyPr wrap="square">
            <a:spAutoFit/>
          </a:bodyPr>
          <a:lstStyle/>
          <a:p>
            <a:pPr marL="342900" indent="-342900">
              <a:buFont typeface="Arial" pitchFamily="34" charset="0"/>
              <a:buChar char="•"/>
            </a:pPr>
            <a:r>
              <a:rPr lang="ja-JP" altLang="en-US" sz="2200" b="1" dirty="0">
                <a:latin typeface="Meiryo UI" panose="020B0604030504040204" pitchFamily="50" charset="-128"/>
                <a:ea typeface="Meiryo UI" panose="020B0604030504040204" pitchFamily="50" charset="-128"/>
              </a:rPr>
              <a:t>デジタルカメラ</a:t>
            </a:r>
            <a:r>
              <a:rPr lang="ja-JP" altLang="en-US" sz="2200" dirty="0">
                <a:latin typeface="Meiryo UI" panose="020B0604030504040204" pitchFamily="50" charset="-128"/>
                <a:ea typeface="Meiryo UI" panose="020B0604030504040204" pitchFamily="50" charset="-128"/>
              </a:rPr>
              <a:t>を用いた翼面上全体の撮影</a:t>
            </a:r>
            <a:endParaRPr lang="en-US" altLang="ja-JP" sz="2200" dirty="0">
              <a:latin typeface="Meiryo UI" panose="020B0604030504040204" pitchFamily="50" charset="-128"/>
              <a:ea typeface="Meiryo UI" panose="020B0604030504040204" pitchFamily="50" charset="-128"/>
            </a:endParaRPr>
          </a:p>
          <a:p>
            <a:pPr marL="342900" indent="-342900">
              <a:buFont typeface="Arial" pitchFamily="34" charset="0"/>
              <a:buChar char="•"/>
            </a:pPr>
            <a:r>
              <a:rPr lang="ja-JP" altLang="en-US" sz="2200" dirty="0">
                <a:latin typeface="Meiryo UI" panose="020B0604030504040204" pitchFamily="50" charset="-128"/>
                <a:ea typeface="Meiryo UI" panose="020B0604030504040204" pitchFamily="50" charset="-128"/>
              </a:rPr>
              <a:t>風洞側面から光源で照らして撮影</a:t>
            </a:r>
            <a:endParaRPr lang="en-US" altLang="ja-JP" sz="2200" dirty="0">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実験・解析手法</a:t>
            </a:r>
            <a:endParaRPr kumimoji="1" lang="ja-JP" altLang="en-US" sz="2000" dirty="0">
              <a:ea typeface="Meiryo UI" panose="020B0604030504040204" pitchFamily="50" charset="-128"/>
            </a:endParaRPr>
          </a:p>
        </p:txBody>
      </p:sp>
      <p:grpSp>
        <p:nvGrpSpPr>
          <p:cNvPr id="7" name="グループ化 6"/>
          <p:cNvGrpSpPr/>
          <p:nvPr/>
        </p:nvGrpSpPr>
        <p:grpSpPr>
          <a:xfrm>
            <a:off x="539552" y="1942363"/>
            <a:ext cx="3563518" cy="2375914"/>
            <a:chOff x="966662" y="2277222"/>
            <a:chExt cx="3563518" cy="2375914"/>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t="1" r="7722" b="24890"/>
            <a:stretch/>
          </p:blipFill>
          <p:spPr>
            <a:xfrm>
              <a:off x="1020421" y="2317291"/>
              <a:ext cx="3456000" cy="2165131"/>
            </a:xfrm>
            <a:prstGeom prst="rect">
              <a:avLst/>
            </a:prstGeom>
          </p:spPr>
        </p:pic>
        <p:sp>
          <p:nvSpPr>
            <p:cNvPr id="19" name="テキスト ボックス 18"/>
            <p:cNvSpPr txBox="1"/>
            <p:nvPr/>
          </p:nvSpPr>
          <p:spPr>
            <a:xfrm>
              <a:off x="1805508" y="4253026"/>
              <a:ext cx="2622476" cy="400110"/>
            </a:xfrm>
            <a:prstGeom prst="rect">
              <a:avLst/>
            </a:prstGeom>
            <a:solidFill>
              <a:schemeClr val="bg1"/>
            </a:solidFill>
          </p:spPr>
          <p:txBody>
            <a:bodyPr wrap="square" rtlCol="0">
              <a:spAutoFit/>
            </a:bodyPr>
            <a:lstStyle/>
            <a:p>
              <a:pPr algn="ctr"/>
              <a:r>
                <a:rPr kumimoji="1" lang="en-US" altLang="ja-JP" sz="2000" dirty="0">
                  <a:solidFill>
                    <a:schemeClr val="accent2">
                      <a:lumMod val="75000"/>
                    </a:schemeClr>
                  </a:solidFill>
                  <a:latin typeface="Meiryo UI" panose="020B0604030504040204" pitchFamily="50" charset="-128"/>
                  <a:ea typeface="Meiryo UI" panose="020B0604030504040204" pitchFamily="50" charset="-128"/>
                </a:rPr>
                <a:t>Visualization on S.S.</a:t>
              </a:r>
              <a:endParaRPr kumimoji="1" lang="ja-JP" altLang="en-US" sz="2000" dirty="0">
                <a:solidFill>
                  <a:schemeClr val="accent2">
                    <a:lumMod val="75000"/>
                  </a:schemeClr>
                </a:solidFill>
                <a:latin typeface="Meiryo UI" panose="020B0604030504040204" pitchFamily="50" charset="-128"/>
                <a:ea typeface="Meiryo UI" panose="020B0604030504040204" pitchFamily="50" charset="-128"/>
              </a:endParaRPr>
            </a:p>
          </p:txBody>
        </p:sp>
        <p:sp>
          <p:nvSpPr>
            <p:cNvPr id="6" name="角丸四角形 5"/>
            <p:cNvSpPr/>
            <p:nvPr/>
          </p:nvSpPr>
          <p:spPr>
            <a:xfrm>
              <a:off x="966662" y="2277222"/>
              <a:ext cx="3563518" cy="2336194"/>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p:nvGrpSpPr>
        <p:grpSpPr>
          <a:xfrm>
            <a:off x="539552" y="4437112"/>
            <a:ext cx="3563518" cy="2160240"/>
            <a:chOff x="539552" y="4581128"/>
            <a:chExt cx="3563518" cy="2160240"/>
          </a:xfrm>
        </p:grpSpPr>
        <p:pic>
          <p:nvPicPr>
            <p:cNvPr id="4" name="図 3"/>
            <p:cNvPicPr>
              <a:picLocks noChangeAspect="1"/>
            </p:cNvPicPr>
            <p:nvPr/>
          </p:nvPicPr>
          <p:blipFill rotWithShape="1">
            <a:blip r:embed="rId4">
              <a:extLst>
                <a:ext uri="{28A0092B-C50C-407E-A947-70E740481C1C}">
                  <a14:useLocalDpi xmlns:a14="http://schemas.microsoft.com/office/drawing/2010/main" val="0"/>
                </a:ext>
              </a:extLst>
            </a:blip>
            <a:srcRect t="14935" r="7257" b="4650"/>
            <a:stretch/>
          </p:blipFill>
          <p:spPr>
            <a:xfrm>
              <a:off x="666802" y="4643492"/>
              <a:ext cx="3309017" cy="2035512"/>
            </a:xfrm>
            <a:prstGeom prst="rect">
              <a:avLst/>
            </a:prstGeom>
          </p:spPr>
        </p:pic>
        <p:sp>
          <p:nvSpPr>
            <p:cNvPr id="22" name="テキスト ボックス 21"/>
            <p:cNvSpPr txBox="1"/>
            <p:nvPr/>
          </p:nvSpPr>
          <p:spPr>
            <a:xfrm>
              <a:off x="1267920" y="6321364"/>
              <a:ext cx="2732954" cy="400110"/>
            </a:xfrm>
            <a:prstGeom prst="rect">
              <a:avLst/>
            </a:prstGeom>
            <a:solidFill>
              <a:schemeClr val="bg1"/>
            </a:solidFill>
          </p:spPr>
          <p:txBody>
            <a:bodyPr wrap="square" rtlCol="0">
              <a:spAutoFit/>
            </a:bodyPr>
            <a:lstStyle/>
            <a:p>
              <a:pPr algn="ctr"/>
              <a:r>
                <a:rPr kumimoji="1" lang="en-US" altLang="ja-JP" sz="2000" dirty="0">
                  <a:solidFill>
                    <a:schemeClr val="accent2">
                      <a:lumMod val="75000"/>
                    </a:schemeClr>
                  </a:solidFill>
                  <a:latin typeface="Meiryo UI" panose="020B0604030504040204" pitchFamily="50" charset="-128"/>
                  <a:ea typeface="Meiryo UI" panose="020B0604030504040204" pitchFamily="50" charset="-128"/>
                </a:rPr>
                <a:t>Visualization on P.S.</a:t>
              </a:r>
              <a:endParaRPr kumimoji="1" lang="ja-JP" altLang="en-US" sz="2000" dirty="0">
                <a:solidFill>
                  <a:schemeClr val="accent2">
                    <a:lumMod val="75000"/>
                  </a:schemeClr>
                </a:solidFill>
                <a:latin typeface="Meiryo UI" panose="020B0604030504040204" pitchFamily="50" charset="-128"/>
                <a:ea typeface="Meiryo UI" panose="020B0604030504040204" pitchFamily="50" charset="-128"/>
              </a:endParaRPr>
            </a:p>
          </p:txBody>
        </p:sp>
        <p:sp>
          <p:nvSpPr>
            <p:cNvPr id="20" name="角丸四角形 19"/>
            <p:cNvSpPr/>
            <p:nvPr/>
          </p:nvSpPr>
          <p:spPr>
            <a:xfrm>
              <a:off x="539552" y="4581128"/>
              <a:ext cx="3563518" cy="2160240"/>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53901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170619_normal_ss_DSC_190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4232" y="2276872"/>
            <a:ext cx="5895536" cy="3302933"/>
          </a:xfrm>
          <a:prstGeom prst="rect">
            <a:avLst/>
          </a:prstGeom>
          <a:ln w="12700">
            <a:noFill/>
          </a:ln>
        </p:spPr>
      </p:pic>
      <p:sp>
        <p:nvSpPr>
          <p:cNvPr id="3" name="コンテンツ プレースホルダー 2"/>
          <p:cNvSpPr>
            <a:spLocks noGrp="1"/>
          </p:cNvSpPr>
          <p:nvPr>
            <p:ph idx="1"/>
          </p:nvPr>
        </p:nvSpPr>
        <p:spPr>
          <a:xfrm>
            <a:off x="251519" y="1413446"/>
            <a:ext cx="5688633" cy="494675"/>
          </a:xfrm>
        </p:spPr>
        <p:txBody>
          <a:bodyPr/>
          <a:lstStyle/>
          <a:p>
            <a:pPr>
              <a:buFont typeface="Wingdings" panose="05000000000000000000" pitchFamily="2" charset="2"/>
              <a:buChar char="u"/>
            </a:pPr>
            <a:r>
              <a:rPr lang="ja-JP" altLang="en-US" sz="2400" b="1" dirty="0">
                <a:solidFill>
                  <a:schemeClr val="accent6">
                    <a:lumMod val="75000"/>
                  </a:schemeClr>
                </a:solidFill>
                <a:latin typeface="+mj-lt"/>
                <a:ea typeface="Meiryo UI" panose="020B0604030504040204" pitchFamily="50" charset="-128"/>
              </a:rPr>
              <a:t>可視化動画例（</a:t>
            </a:r>
            <a:r>
              <a:rPr lang="en-US" altLang="ja-JP" sz="2400" b="1" dirty="0">
                <a:solidFill>
                  <a:schemeClr val="accent6">
                    <a:lumMod val="75000"/>
                  </a:schemeClr>
                </a:solidFill>
                <a:latin typeface="+mj-lt"/>
                <a:ea typeface="Meiryo UI" panose="020B0604030504040204" pitchFamily="50" charset="-128"/>
              </a:rPr>
              <a:t>S.S., Normal Blade</a:t>
            </a:r>
            <a:r>
              <a:rPr lang="ja-JP" altLang="en-US" sz="2400" b="1" dirty="0">
                <a:solidFill>
                  <a:schemeClr val="accent6">
                    <a:lumMod val="75000"/>
                  </a:schemeClr>
                </a:solidFill>
                <a:latin typeface="+mj-lt"/>
                <a:ea typeface="Meiryo UI" panose="020B0604030504040204" pitchFamily="50" charset="-128"/>
              </a:rPr>
              <a:t>）</a:t>
            </a:r>
            <a:endParaRPr kumimoji="1" lang="en-US" altLang="ja-JP" sz="2400" b="1" dirty="0">
              <a:solidFill>
                <a:schemeClr val="accent6">
                  <a:lumMod val="75000"/>
                </a:schemeClr>
              </a:solidFill>
              <a:latin typeface="+mj-lt"/>
              <a:ea typeface="Meiryo UI" panose="020B0604030504040204" pitchFamily="50" charset="-128"/>
            </a:endParaRPr>
          </a:p>
        </p:txBody>
      </p:sp>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8</a:t>
            </a:r>
            <a:r>
              <a:rPr kumimoji="1" lang="en-US" altLang="ja-JP" sz="1600" dirty="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実験・解析手法</a:t>
            </a:r>
            <a:endParaRPr kumimoji="1" lang="ja-JP" altLang="en-US" sz="2000" dirty="0">
              <a:ea typeface="Meiryo UI" panose="020B0604030504040204" pitchFamily="50" charset="-128"/>
            </a:endParaRPr>
          </a:p>
        </p:txBody>
      </p:sp>
      <p:sp>
        <p:nvSpPr>
          <p:cNvPr id="20" name="テキスト ボックス 19"/>
          <p:cNvSpPr txBox="1"/>
          <p:nvPr/>
        </p:nvSpPr>
        <p:spPr>
          <a:xfrm>
            <a:off x="7374517" y="2687877"/>
            <a:ext cx="828820" cy="400110"/>
          </a:xfrm>
          <a:prstGeom prst="rect">
            <a:avLst/>
          </a:prstGeom>
          <a:noFill/>
        </p:spPr>
        <p:txBody>
          <a:bodyPr wrap="square" rtlCol="0">
            <a:spAutoFit/>
          </a:bodyPr>
          <a:lstStyle/>
          <a:p>
            <a:r>
              <a:rPr kumimoji="1" lang="en-US" altLang="ja-JP" sz="2000" dirty="0">
                <a:latin typeface="Meiryo UI" panose="020B0604030504040204" pitchFamily="50" charset="-128"/>
                <a:ea typeface="Meiryo UI" panose="020B0604030504040204" pitchFamily="50" charset="-128"/>
              </a:rPr>
              <a:t>L.E.</a:t>
            </a:r>
            <a:endParaRPr kumimoji="1" lang="ja-JP" altLang="en-US"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7360903" y="5001108"/>
            <a:ext cx="806543" cy="400110"/>
          </a:xfrm>
          <a:prstGeom prst="rect">
            <a:avLst/>
          </a:prstGeom>
          <a:noFill/>
        </p:spPr>
        <p:txBody>
          <a:bodyPr wrap="square" rtlCol="0">
            <a:spAutoFit/>
          </a:bodyPr>
          <a:lstStyle/>
          <a:p>
            <a:r>
              <a:rPr lang="en-US" altLang="ja-JP" sz="2000" dirty="0">
                <a:latin typeface="Meiryo UI" panose="020B0604030504040204" pitchFamily="50" charset="-128"/>
                <a:ea typeface="Meiryo UI" panose="020B0604030504040204" pitchFamily="50" charset="-128"/>
              </a:rPr>
              <a:t>T</a:t>
            </a:r>
            <a:r>
              <a:rPr kumimoji="1" lang="en-US" altLang="ja-JP" sz="2000" dirty="0">
                <a:latin typeface="Meiryo UI" panose="020B0604030504040204" pitchFamily="50" charset="-128"/>
                <a:ea typeface="Meiryo UI" panose="020B0604030504040204" pitchFamily="50" charset="-128"/>
              </a:rPr>
              <a:t>.E.</a:t>
            </a:r>
            <a:endParaRPr kumimoji="1" lang="ja-JP" altLang="en-US" dirty="0">
              <a:latin typeface="Meiryo UI" panose="020B0604030504040204" pitchFamily="50" charset="-128"/>
              <a:ea typeface="Meiryo UI" panose="020B0604030504040204" pitchFamily="50" charset="-128"/>
            </a:endParaRPr>
          </a:p>
        </p:txBody>
      </p:sp>
      <p:grpSp>
        <p:nvGrpSpPr>
          <p:cNvPr id="13" name="グループ化 12"/>
          <p:cNvGrpSpPr/>
          <p:nvPr/>
        </p:nvGrpSpPr>
        <p:grpSpPr>
          <a:xfrm>
            <a:off x="6518744" y="2655852"/>
            <a:ext cx="892533" cy="453361"/>
            <a:chOff x="6422744" y="1887215"/>
            <a:chExt cx="759000" cy="461665"/>
          </a:xfrm>
        </p:grpSpPr>
        <p:sp>
          <p:nvSpPr>
            <p:cNvPr id="12" name="角丸四角形 11"/>
            <p:cNvSpPr/>
            <p:nvPr/>
          </p:nvSpPr>
          <p:spPr>
            <a:xfrm>
              <a:off x="6422744" y="1887215"/>
              <a:ext cx="759000" cy="46166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6422744" y="1887215"/>
              <a:ext cx="758534" cy="389082"/>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rPr>
                <a:t>液膜</a:t>
              </a:r>
              <a:endParaRPr kumimoji="1" lang="ja-JP" altLang="en-US" sz="2400" dirty="0">
                <a:latin typeface="Meiryo UI" panose="020B0604030504040204" pitchFamily="50" charset="-128"/>
                <a:ea typeface="Meiryo UI" panose="020B0604030504040204" pitchFamily="50" charset="-128"/>
              </a:endParaRPr>
            </a:p>
          </p:txBody>
        </p:sp>
      </p:grpSp>
      <p:grpSp>
        <p:nvGrpSpPr>
          <p:cNvPr id="18" name="グループ化 17"/>
          <p:cNvGrpSpPr/>
          <p:nvPr/>
        </p:nvGrpSpPr>
        <p:grpSpPr>
          <a:xfrm>
            <a:off x="6416314" y="3975467"/>
            <a:ext cx="958204" cy="453360"/>
            <a:chOff x="6422743" y="1887215"/>
            <a:chExt cx="886107" cy="461665"/>
          </a:xfrm>
        </p:grpSpPr>
        <p:sp>
          <p:nvSpPr>
            <p:cNvPr id="19" name="角丸四角形 18"/>
            <p:cNvSpPr/>
            <p:nvPr/>
          </p:nvSpPr>
          <p:spPr>
            <a:xfrm>
              <a:off x="6422744" y="1887215"/>
              <a:ext cx="759000" cy="46166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6422743" y="1887215"/>
              <a:ext cx="886107" cy="461665"/>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rPr>
                <a:t>液脈</a:t>
              </a:r>
              <a:endParaRPr kumimoji="1" lang="ja-JP" altLang="en-US" sz="2400" dirty="0">
                <a:latin typeface="Meiryo UI" panose="020B0604030504040204" pitchFamily="50" charset="-128"/>
                <a:ea typeface="Meiryo UI" panose="020B0604030504040204" pitchFamily="50" charset="-128"/>
              </a:endParaRPr>
            </a:p>
          </p:txBody>
        </p:sp>
      </p:grpSp>
      <p:grpSp>
        <p:nvGrpSpPr>
          <p:cNvPr id="23" name="グループ化 22"/>
          <p:cNvGrpSpPr/>
          <p:nvPr/>
        </p:nvGrpSpPr>
        <p:grpSpPr>
          <a:xfrm>
            <a:off x="6317962" y="4939002"/>
            <a:ext cx="2541934" cy="461666"/>
            <a:chOff x="6422744" y="1887215"/>
            <a:chExt cx="759000" cy="470123"/>
          </a:xfrm>
        </p:grpSpPr>
        <p:sp>
          <p:nvSpPr>
            <p:cNvPr id="24" name="角丸四角形 23"/>
            <p:cNvSpPr/>
            <p:nvPr/>
          </p:nvSpPr>
          <p:spPr>
            <a:xfrm>
              <a:off x="6422744" y="1887215"/>
              <a:ext cx="759000" cy="46166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6422744" y="1887216"/>
              <a:ext cx="730453" cy="470122"/>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rPr>
                <a:t>粗大液滴の飛散</a:t>
              </a:r>
            </a:p>
          </p:txBody>
        </p:sp>
      </p:grpSp>
    </p:spTree>
    <p:extLst>
      <p:ext uri="{BB962C8B-B14F-4D97-AF65-F5344CB8AC3E}">
        <p14:creationId xmlns:p14="http://schemas.microsoft.com/office/powerpoint/2010/main" val="272851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800"/>
                                  </p:stCondLst>
                                  <p:childTnLst>
                                    <p:cmd type="call" cmd="playFrom(0.0)">
                                      <p:cBhvr>
                                        <p:cTn id="6" dur="165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5">
            <a:extLst>
              <a:ext uri="{28A0092B-C50C-407E-A947-70E740481C1C}">
                <a14:useLocalDpi xmlns:a14="http://schemas.microsoft.com/office/drawing/2010/main" val="0"/>
              </a:ext>
            </a:extLst>
          </a:blip>
          <a:srcRect t="4800" r="13862" b="19702"/>
          <a:stretch/>
        </p:blipFill>
        <p:spPr>
          <a:xfrm>
            <a:off x="113273" y="2852935"/>
            <a:ext cx="4068639" cy="2744685"/>
          </a:xfrm>
          <a:prstGeom prst="rect">
            <a:avLst/>
          </a:prstGeom>
        </p:spPr>
      </p:pic>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9</a:t>
            </a:r>
            <a:r>
              <a:rPr kumimoji="1" lang="en-US" altLang="ja-JP" sz="1600" dirty="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graphicFrame>
        <p:nvGraphicFramePr>
          <p:cNvPr id="27" name="表 26"/>
          <p:cNvGraphicFramePr>
            <a:graphicFrameLocks noGrp="1"/>
          </p:cNvGraphicFramePr>
          <p:nvPr>
            <p:extLst>
              <p:ext uri="{D42A27DB-BD31-4B8C-83A1-F6EECF244321}">
                <p14:modId xmlns:p14="http://schemas.microsoft.com/office/powerpoint/2010/main" val="3713080128"/>
              </p:ext>
            </p:extLst>
          </p:nvPr>
        </p:nvGraphicFramePr>
        <p:xfrm>
          <a:off x="4805984" y="3127318"/>
          <a:ext cx="3816000" cy="1026160"/>
        </p:xfrm>
        <a:graphic>
          <a:graphicData uri="http://schemas.openxmlformats.org/drawingml/2006/table">
            <a:tbl>
              <a:tblPr firstRow="1" bandRow="1">
                <a:effectLst/>
                <a:tableStyleId>{8A107856-5554-42FB-B03E-39F5DBC370BA}</a:tableStyleId>
              </a:tblPr>
              <a:tblGrid>
                <a:gridCol w="1911852">
                  <a:extLst>
                    <a:ext uri="{9D8B030D-6E8A-4147-A177-3AD203B41FA5}">
                      <a16:colId xmlns:a16="http://schemas.microsoft.com/office/drawing/2014/main" xmlns="" val="20000"/>
                    </a:ext>
                  </a:extLst>
                </a:gridCol>
                <a:gridCol w="1904148">
                  <a:extLst>
                    <a:ext uri="{9D8B030D-6E8A-4147-A177-3AD203B41FA5}">
                      <a16:colId xmlns:a16="http://schemas.microsoft.com/office/drawing/2014/main" xmlns="" val="20001"/>
                    </a:ext>
                  </a:extLst>
                </a:gridCol>
              </a:tblGrid>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Case</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S.S.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Frame rate [fps]</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3000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25167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chemeClr val="dk1"/>
                          </a:solidFill>
                          <a:effectLst/>
                          <a:latin typeface="Meiryo UI" panose="020B0604030504040204" pitchFamily="50" charset="-128"/>
                          <a:ea typeface="Meiryo UI" panose="020B0604030504040204" pitchFamily="50" charset="-128"/>
                          <a:cs typeface="Meiryo UI" panose="020B0604030504040204" pitchFamily="50" charset="-128"/>
                        </a:rPr>
                        <a:t>Shutter speed [sec]</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u="none" strike="noStrike" cap="none" normalizeH="0" baseline="0" dirty="0">
                          <a:ln>
                            <a:noFill/>
                          </a:ln>
                          <a:effectLst/>
                          <a:latin typeface="Meiryo UI" panose="020B0604030504040204" pitchFamily="50" charset="-128"/>
                          <a:ea typeface="Meiryo UI" panose="020B0604030504040204" pitchFamily="50" charset="-128"/>
                          <a:cs typeface="Meiryo UI" panose="020B0604030504040204" pitchFamily="50" charset="-128"/>
                        </a:rPr>
                        <a:t>1/40,000</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 - number</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F11</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17" name="正方形/長方形 16"/>
          <p:cNvSpPr/>
          <p:nvPr/>
        </p:nvSpPr>
        <p:spPr>
          <a:xfrm>
            <a:off x="4283968" y="1961021"/>
            <a:ext cx="4860032" cy="1107996"/>
          </a:xfrm>
          <a:prstGeom prst="rect">
            <a:avLst/>
          </a:prstGeom>
        </p:spPr>
        <p:txBody>
          <a:bodyPr wrap="square">
            <a:spAutoFit/>
          </a:bodyPr>
          <a:lstStyle/>
          <a:p>
            <a:pPr marL="342900" indent="-342900">
              <a:buFont typeface="Arial" pitchFamily="34" charset="0"/>
              <a:buChar char="•"/>
            </a:pPr>
            <a:r>
              <a:rPr lang="ja-JP" altLang="en-US" sz="2200" b="1" dirty="0">
                <a:latin typeface="Meiryo UI" panose="020B0604030504040204" pitchFamily="50" charset="-128"/>
                <a:ea typeface="Meiryo UI" panose="020B0604030504040204" pitchFamily="50" charset="-128"/>
              </a:rPr>
              <a:t>ハイスピードカメラ</a:t>
            </a:r>
            <a:r>
              <a:rPr lang="ja-JP" altLang="en-US" sz="2200" dirty="0">
                <a:latin typeface="Meiryo UI" panose="020B0604030504040204" pitchFamily="50" charset="-128"/>
                <a:ea typeface="Meiryo UI" panose="020B0604030504040204" pitchFamily="50" charset="-128"/>
              </a:rPr>
              <a:t>で後縁付近の撮影</a:t>
            </a:r>
            <a:endParaRPr lang="en-US" altLang="ja-JP" sz="2200" dirty="0">
              <a:latin typeface="Meiryo UI" panose="020B0604030504040204" pitchFamily="50" charset="-128"/>
              <a:ea typeface="Meiryo UI" panose="020B0604030504040204" pitchFamily="50" charset="-128"/>
            </a:endParaRPr>
          </a:p>
          <a:p>
            <a:pPr marL="342900" indent="-342900">
              <a:buFont typeface="Arial" pitchFamily="34" charset="0"/>
              <a:buChar char="•"/>
            </a:pPr>
            <a:r>
              <a:rPr lang="ja-JP" altLang="en-US" sz="2200" dirty="0">
                <a:latin typeface="Meiryo UI" panose="020B0604030504040204" pitchFamily="50" charset="-128"/>
                <a:ea typeface="Meiryo UI" panose="020B0604030504040204" pitchFamily="50" charset="-128"/>
              </a:rPr>
              <a:t>風洞側面から翼面を、カメラと反対側から後縁部の液だまりを照らして撮影</a:t>
            </a:r>
            <a:endParaRPr lang="en-US" altLang="ja-JP" sz="2200" dirty="0">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実験・解析手法</a:t>
            </a:r>
            <a:endParaRPr kumimoji="1" lang="ja-JP" altLang="en-US" sz="2000" dirty="0">
              <a:ea typeface="Meiryo UI" panose="020B0604030504040204" pitchFamily="50" charset="-128"/>
            </a:endParaRPr>
          </a:p>
        </p:txBody>
      </p:sp>
      <p:sp>
        <p:nvSpPr>
          <p:cNvPr id="6" name="角丸四角形 5"/>
          <p:cNvSpPr/>
          <p:nvPr/>
        </p:nvSpPr>
        <p:spPr>
          <a:xfrm>
            <a:off x="72269" y="2806202"/>
            <a:ext cx="4104455" cy="2783037"/>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p:cNvSpPr txBox="1">
            <a:spLocks/>
          </p:cNvSpPr>
          <p:nvPr/>
        </p:nvSpPr>
        <p:spPr bwMode="auto">
          <a:xfrm>
            <a:off x="251520" y="1413446"/>
            <a:ext cx="7056784"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u"/>
            </a:pPr>
            <a:r>
              <a:rPr lang="ja-JP" altLang="en-US" sz="2400" b="1" dirty="0">
                <a:solidFill>
                  <a:schemeClr val="accent6">
                    <a:lumMod val="75000"/>
                  </a:schemeClr>
                </a:solidFill>
                <a:latin typeface="+mj-lt"/>
                <a:ea typeface="Meiryo UI" panose="020B0604030504040204" pitchFamily="50" charset="-128"/>
              </a:rPr>
              <a:t>可視化実験 </a:t>
            </a:r>
            <a:r>
              <a:rPr lang="en-US" altLang="ja-JP" sz="2400" b="1" dirty="0">
                <a:solidFill>
                  <a:schemeClr val="accent6">
                    <a:lumMod val="75000"/>
                  </a:schemeClr>
                </a:solidFill>
                <a:latin typeface="+mj-lt"/>
                <a:ea typeface="Meiryo UI" panose="020B0604030504040204" pitchFamily="50" charset="-128"/>
              </a:rPr>
              <a:t>– </a:t>
            </a:r>
            <a:r>
              <a:rPr lang="ja-JP" altLang="en-US" sz="2400" b="1" dirty="0">
                <a:solidFill>
                  <a:schemeClr val="accent6">
                    <a:lumMod val="75000"/>
                  </a:schemeClr>
                </a:solidFill>
                <a:latin typeface="+mj-lt"/>
                <a:ea typeface="Meiryo UI" panose="020B0604030504040204" pitchFamily="50" charset="-128"/>
              </a:rPr>
              <a:t>後縁付近の可視化</a:t>
            </a:r>
            <a:endParaRPr lang="en-US" altLang="ja-JP" sz="2400" b="1" dirty="0">
              <a:solidFill>
                <a:schemeClr val="accent6">
                  <a:lumMod val="75000"/>
                </a:schemeClr>
              </a:solidFill>
              <a:latin typeface="+mj-lt"/>
              <a:ea typeface="Meiryo UI" panose="020B0604030504040204" pitchFamily="50" charset="-128"/>
            </a:endParaRPr>
          </a:p>
        </p:txBody>
      </p:sp>
      <p:sp>
        <p:nvSpPr>
          <p:cNvPr id="21" name="正方形/長方形 20"/>
          <p:cNvSpPr/>
          <p:nvPr/>
        </p:nvSpPr>
        <p:spPr>
          <a:xfrm>
            <a:off x="4300145" y="4293096"/>
            <a:ext cx="4664343" cy="400110"/>
          </a:xfrm>
          <a:prstGeom prst="rect">
            <a:avLst/>
          </a:prstGeom>
        </p:spPr>
        <p:txBody>
          <a:bodyPr wrap="square">
            <a:spAutoFit/>
          </a:bodyPr>
          <a:lstStyle/>
          <a:p>
            <a:pPr marL="342900" indent="-342900">
              <a:buFont typeface="Arial" pitchFamily="34" charset="0"/>
              <a:buChar char="•"/>
            </a:pPr>
            <a:r>
              <a:rPr lang="ja-JP" altLang="en-US" sz="2000" dirty="0">
                <a:latin typeface="Meiryo UI" panose="020B0604030504040204" pitchFamily="50" charset="-128"/>
                <a:ea typeface="Meiryo UI" panose="020B0604030504040204" pitchFamily="50" charset="-128"/>
              </a:rPr>
              <a:t>可視化動画例　</a:t>
            </a:r>
            <a:r>
              <a:rPr lang="en-US" altLang="ja-JP" sz="2000" dirty="0">
                <a:latin typeface="Meiryo UI" panose="020B0604030504040204" pitchFamily="50" charset="-128"/>
                <a:ea typeface="Meiryo UI" panose="020B0604030504040204" pitchFamily="50" charset="-128"/>
              </a:rPr>
              <a:t>(S.S.)</a:t>
            </a:r>
          </a:p>
        </p:txBody>
      </p:sp>
      <p:pic>
        <p:nvPicPr>
          <p:cNvPr id="15" name="20170612_normal_1_1_rot_trim2_shor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5454" b="7860"/>
          <a:stretch/>
        </p:blipFill>
        <p:spPr>
          <a:xfrm>
            <a:off x="5004048" y="4702830"/>
            <a:ext cx="3780336" cy="2006600"/>
          </a:xfrm>
          <a:prstGeom prst="rect">
            <a:avLst/>
          </a:prstGeom>
        </p:spPr>
      </p:pic>
      <p:grpSp>
        <p:nvGrpSpPr>
          <p:cNvPr id="19" name="グループ化 18"/>
          <p:cNvGrpSpPr/>
          <p:nvPr/>
        </p:nvGrpSpPr>
        <p:grpSpPr>
          <a:xfrm>
            <a:off x="7814247" y="6022217"/>
            <a:ext cx="970137" cy="430887"/>
            <a:chOff x="3514750" y="2060848"/>
            <a:chExt cx="970137" cy="430887"/>
          </a:xfrm>
        </p:grpSpPr>
        <p:sp>
          <p:nvSpPr>
            <p:cNvPr id="22" name="テキスト ボックス 21"/>
            <p:cNvSpPr txBox="1"/>
            <p:nvPr/>
          </p:nvSpPr>
          <p:spPr>
            <a:xfrm>
              <a:off x="3514750" y="2060848"/>
              <a:ext cx="970137" cy="430887"/>
            </a:xfrm>
            <a:prstGeom prst="rect">
              <a:avLst/>
            </a:prstGeom>
            <a:noFill/>
          </p:spPr>
          <p:txBody>
            <a:bodyPr wrap="none" rtlCol="0">
              <a:spAutoFit/>
            </a:bodyPr>
            <a:lstStyle/>
            <a:p>
              <a:r>
                <a:rPr kumimoji="1" lang="en-US" altLang="ja-JP" sz="2200" dirty="0">
                  <a:solidFill>
                    <a:schemeClr val="bg1"/>
                  </a:solidFill>
                  <a:latin typeface="+mj-lt"/>
                </a:rPr>
                <a:t>10mm</a:t>
              </a:r>
              <a:endParaRPr kumimoji="1" lang="ja-JP" altLang="en-US" sz="2200" dirty="0">
                <a:solidFill>
                  <a:schemeClr val="bg1"/>
                </a:solidFill>
                <a:latin typeface="+mj-lt"/>
              </a:endParaRPr>
            </a:p>
          </p:txBody>
        </p:sp>
        <p:grpSp>
          <p:nvGrpSpPr>
            <p:cNvPr id="23" name="グループ化 22"/>
            <p:cNvGrpSpPr/>
            <p:nvPr/>
          </p:nvGrpSpPr>
          <p:grpSpPr>
            <a:xfrm>
              <a:off x="3652050" y="2419727"/>
              <a:ext cx="720202" cy="72008"/>
              <a:chOff x="3635774" y="3789040"/>
              <a:chExt cx="720202" cy="72008"/>
            </a:xfrm>
          </p:grpSpPr>
          <p:cxnSp>
            <p:nvCxnSpPr>
              <p:cNvPr id="24" name="直線コネクタ 23"/>
              <p:cNvCxnSpPr/>
              <p:nvPr/>
            </p:nvCxnSpPr>
            <p:spPr>
              <a:xfrm>
                <a:off x="3635774" y="3825044"/>
                <a:ext cx="72020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3635774"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4355976"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4662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9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15"/>
                </p:tgtEl>
              </p:cMediaNode>
            </p:video>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a:solidFill>
                  <a:schemeClr val="bg1"/>
                </a:solidFill>
                <a:latin typeface="Meiryo UI" panose="020B0604030504040204" pitchFamily="50" charset="-128"/>
                <a:ea typeface="Meiryo UI" panose="020B0604030504040204" pitchFamily="50" charset="-128"/>
              </a:rPr>
              <a:t>11/16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実験結果・考察　</a:t>
            </a:r>
            <a:endParaRPr kumimoji="1" lang="ja-JP" altLang="en-US" sz="1800" dirty="0">
              <a:ea typeface="Meiryo UI" panose="020B0604030504040204" pitchFamily="50" charset="-128"/>
            </a:endParaRPr>
          </a:p>
        </p:txBody>
      </p:sp>
      <p:sp>
        <p:nvSpPr>
          <p:cNvPr id="21" name="コンテンツ プレースホルダー 2"/>
          <p:cNvSpPr txBox="1">
            <a:spLocks/>
          </p:cNvSpPr>
          <p:nvPr/>
        </p:nvSpPr>
        <p:spPr bwMode="auto">
          <a:xfrm>
            <a:off x="213652" y="1268760"/>
            <a:ext cx="428634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u"/>
            </a:pPr>
            <a:r>
              <a:rPr lang="ja-JP" altLang="en-US" sz="2400" b="1" kern="0" dirty="0">
                <a:solidFill>
                  <a:schemeClr val="accent6">
                    <a:lumMod val="75000"/>
                  </a:schemeClr>
                </a:solidFill>
                <a:latin typeface="+mj-lt"/>
                <a:ea typeface="Meiryo UI" panose="020B0604030504040204" pitchFamily="50" charset="-128"/>
              </a:rPr>
              <a:t>翼面上液挙動　</a:t>
            </a:r>
            <a:r>
              <a:rPr lang="en-US" altLang="ja-JP" sz="2400" b="1" kern="0" dirty="0">
                <a:solidFill>
                  <a:schemeClr val="accent6">
                    <a:lumMod val="75000"/>
                  </a:schemeClr>
                </a:solidFill>
                <a:latin typeface="+mj-lt"/>
                <a:ea typeface="Meiryo UI" panose="020B0604030504040204" pitchFamily="50" charset="-128"/>
              </a:rPr>
              <a:t>(S.S.) +3°</a:t>
            </a:r>
          </a:p>
        </p:txBody>
      </p:sp>
      <p:sp>
        <p:nvSpPr>
          <p:cNvPr id="33" name="テキスト ボックス 32"/>
          <p:cNvSpPr txBox="1"/>
          <p:nvPr/>
        </p:nvSpPr>
        <p:spPr>
          <a:xfrm>
            <a:off x="6354112" y="1619095"/>
            <a:ext cx="1071736" cy="461665"/>
          </a:xfrm>
          <a:prstGeom prst="rect">
            <a:avLst/>
          </a:prstGeom>
          <a:noFill/>
        </p:spPr>
        <p:txBody>
          <a:bodyPr wrap="square" rtlCol="0">
            <a:spAutoFit/>
          </a:bodyPr>
          <a:lstStyle/>
          <a:p>
            <a:pPr algn="ctr"/>
            <a:r>
              <a:rPr lang="ja-JP" altLang="en-US" sz="2400" dirty="0">
                <a:latin typeface="Meiryo UI" panose="020B0604030504040204" pitchFamily="50" charset="-128"/>
                <a:ea typeface="Meiryo UI" panose="020B0604030504040204" pitchFamily="50" charset="-128"/>
              </a:rPr>
              <a:t>尖り</a:t>
            </a:r>
            <a:r>
              <a:rPr kumimoji="1" lang="ja-JP" altLang="en-US" sz="2400" dirty="0">
                <a:latin typeface="Meiryo UI" panose="020B0604030504040204" pitchFamily="50" charset="-128"/>
                <a:ea typeface="Meiryo UI" panose="020B0604030504040204" pitchFamily="50" charset="-128"/>
              </a:rPr>
              <a:t>翼</a:t>
            </a:r>
            <a:endParaRPr kumimoji="1" lang="en-US" altLang="ja-JP" sz="24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1499124" y="1634966"/>
            <a:ext cx="1225291" cy="461665"/>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通常翼</a:t>
            </a:r>
            <a:endParaRPr kumimoji="1" lang="en-US" altLang="ja-JP" sz="2400" dirty="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xmlns="" id="{70AC9754-B2AF-4F13-92A5-51122176B06C}"/>
              </a:ext>
            </a:extLst>
          </p:cNvPr>
          <p:cNvSpPr/>
          <p:nvPr/>
        </p:nvSpPr>
        <p:spPr>
          <a:xfrm>
            <a:off x="213652" y="4850576"/>
            <a:ext cx="3796236" cy="1938992"/>
          </a:xfrm>
          <a:prstGeom prst="rect">
            <a:avLst/>
          </a:prstGeom>
        </p:spPr>
        <p:txBody>
          <a:bodyPr wrap="square">
            <a:spAutoFit/>
          </a:bodyPr>
          <a:lstStyle/>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前縁付近は液膜</a:t>
            </a:r>
            <a:endParaRPr lang="en-US" altLang="ja-JP" sz="2400" dirty="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液脈へと遷移し、下流へ</a:t>
            </a:r>
            <a:endParaRPr lang="en-US" altLang="ja-JP" sz="2400" dirty="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液脈は下流に流れるにつれ隣接する液脈と合流するため本数が減少する</a:t>
            </a:r>
            <a:endParaRPr lang="en-US" altLang="ja-JP" sz="24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xmlns="" id="{99377B46-F1B6-4FBE-9FA7-152E94634EE3}"/>
              </a:ext>
            </a:extLst>
          </p:cNvPr>
          <p:cNvSpPr/>
          <p:nvPr/>
        </p:nvSpPr>
        <p:spPr>
          <a:xfrm>
            <a:off x="143219" y="4850576"/>
            <a:ext cx="3957289" cy="193899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24" name="四角形: 角を丸くする 23">
            <a:extLst>
              <a:ext uri="{FF2B5EF4-FFF2-40B4-BE49-F238E27FC236}">
                <a16:creationId xmlns:a16="http://schemas.microsoft.com/office/drawing/2014/main" xmlns="" id="{73F595BC-7DD9-4C54-B84A-9BDCEBF6BA95}"/>
              </a:ext>
            </a:extLst>
          </p:cNvPr>
          <p:cNvSpPr/>
          <p:nvPr/>
        </p:nvSpPr>
        <p:spPr>
          <a:xfrm>
            <a:off x="5292080" y="4702348"/>
            <a:ext cx="3502210" cy="193899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xmlns="" id="{C4BF4084-12F8-4182-B2DD-833A27B4796C}"/>
              </a:ext>
            </a:extLst>
          </p:cNvPr>
          <p:cNvSpPr txBox="1"/>
          <p:nvPr/>
        </p:nvSpPr>
        <p:spPr>
          <a:xfrm>
            <a:off x="6133153" y="5358407"/>
            <a:ext cx="1933543" cy="461665"/>
          </a:xfrm>
          <a:prstGeom prst="rect">
            <a:avLst/>
          </a:prstGeom>
          <a:noFill/>
        </p:spPr>
        <p:txBody>
          <a:bodyPr wrap="none" rtlCol="0">
            <a:spAutoFit/>
          </a:bodyPr>
          <a:lstStyle/>
          <a:p>
            <a:r>
              <a:rPr lang="ja-JP" altLang="en-US" sz="2400" dirty="0"/>
              <a:t>尖り翼も</a:t>
            </a:r>
            <a:r>
              <a:rPr kumimoji="1" lang="ja-JP" altLang="en-US" sz="2400" dirty="0"/>
              <a:t>同様</a:t>
            </a:r>
          </a:p>
        </p:txBody>
      </p:sp>
      <p:pic>
        <p:nvPicPr>
          <p:cNvPr id="2" name="+3_normal_whole">
            <a:hlinkClick r:id="" action="ppaction://media"/>
            <a:extLst>
              <a:ext uri="{FF2B5EF4-FFF2-40B4-BE49-F238E27FC236}">
                <a16:creationId xmlns:a16="http://schemas.microsoft.com/office/drawing/2014/main" xmlns="" id="{B85DE21E-2FA8-4B7C-92AE-4AE40CC0601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3380" y="2080760"/>
            <a:ext cx="4500000" cy="2531250"/>
          </a:xfrm>
          <a:prstGeom prst="rect">
            <a:avLst/>
          </a:prstGeom>
        </p:spPr>
      </p:pic>
      <p:pic>
        <p:nvPicPr>
          <p:cNvPr id="3" name="+3_sharp_whole">
            <a:hlinkClick r:id="" action="ppaction://media"/>
            <a:extLst>
              <a:ext uri="{FF2B5EF4-FFF2-40B4-BE49-F238E27FC236}">
                <a16:creationId xmlns:a16="http://schemas.microsoft.com/office/drawing/2014/main" xmlns="" id="{BE1E8BFA-0D02-4875-94C7-DF22DC72526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69340" y="2080760"/>
            <a:ext cx="4500000" cy="2531251"/>
          </a:xfrm>
          <a:prstGeom prst="rect">
            <a:avLst/>
          </a:prstGeom>
        </p:spPr>
      </p:pic>
    </p:spTree>
    <p:extLst>
      <p:ext uri="{BB962C8B-B14F-4D97-AF65-F5344CB8AC3E}">
        <p14:creationId xmlns:p14="http://schemas.microsoft.com/office/powerpoint/2010/main" val="61334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600" fill="hold"/>
                                        <p:tgtEl>
                                          <p:spTgt spid="3"/>
                                        </p:tgtEl>
                                      </p:cBhvr>
                                    </p:cmd>
                                  </p:childTnLst>
                                </p:cTn>
                              </p:par>
                            </p:childTnLst>
                          </p:cTn>
                        </p:par>
                      </p:childTnLst>
                    </p:cTn>
                  </p:par>
                  <p:par>
                    <p:cTn id="23" fill="hold">
                      <p:stCondLst>
                        <p:cond delay="indefinite"/>
                      </p:stCondLst>
                      <p:childTnLst>
                        <p:par>
                          <p:cTn id="24" fill="hold">
                            <p:stCondLst>
                              <p:cond delay="0"/>
                            </p:stCondLst>
                            <p:childTnLst>
                              <p:par>
                                <p:cTn id="25" presetID="3" presetClass="mediacall" presetSubtype="0" fill="hold" nodeType="clickEffect">
                                  <p:stCondLst>
                                    <p:cond delay="0"/>
                                  </p:stCondLst>
                                  <p:childTnLst>
                                    <p:cmd type="call" cmd="stop">
                                      <p:cBhvr>
                                        <p:cTn id="26" dur="1" fill="hold"/>
                                        <p:tgtEl>
                                          <p:spTgt spid="3"/>
                                        </p:tgtEl>
                                      </p:cBhvr>
                                    </p:cmd>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2"/>
                </p:tgtEl>
              </p:cMediaNode>
            </p:video>
            <p:video>
              <p:cMediaNode vol="80000">
                <p:cTn id="36" fill="hold" display="0">
                  <p:stCondLst>
                    <p:cond delay="indefinite"/>
                  </p:stCondLst>
                </p:cTn>
                <p:tgtEl>
                  <p:spTgt spid="3"/>
                </p:tgtEl>
              </p:cMediaNode>
            </p:video>
          </p:childTnLst>
        </p:cTn>
      </p:par>
    </p:tnLst>
    <p:bldLst>
      <p:bldP spid="19" grpId="0"/>
      <p:bldP spid="13" grpId="0" animBg="1"/>
      <p:bldP spid="24" grpId="0"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F634090-8C91-492E-9DA5-4A5A8342BA64}"/>
              </a:ext>
            </a:extLst>
          </p:cNvPr>
          <p:cNvSpPr>
            <a:spLocks noGrp="1"/>
          </p:cNvSpPr>
          <p:nvPr>
            <p:ph type="title"/>
          </p:nvPr>
        </p:nvSpPr>
        <p:spPr>
          <a:xfrm>
            <a:off x="228600" y="96466"/>
            <a:ext cx="1659227" cy="649287"/>
          </a:xfrm>
        </p:spPr>
        <p:txBody>
          <a:bodyPr/>
          <a:lstStyle/>
          <a:p>
            <a:r>
              <a:rPr kumimoji="1" lang="ja-JP" altLang="en-US" sz="2800" b="1" dirty="0">
                <a:solidFill>
                  <a:schemeClr val="accent6"/>
                </a:solidFill>
              </a:rPr>
              <a:t>研究背景</a:t>
            </a:r>
          </a:p>
        </p:txBody>
      </p:sp>
      <p:sp>
        <p:nvSpPr>
          <p:cNvPr id="7" name="テキスト ボックス 6">
            <a:extLst>
              <a:ext uri="{FF2B5EF4-FFF2-40B4-BE49-F238E27FC236}">
                <a16:creationId xmlns:a16="http://schemas.microsoft.com/office/drawing/2014/main" xmlns="" id="{C49C72BD-1123-4E45-8CE5-A3492B1039AB}"/>
              </a:ext>
            </a:extLst>
          </p:cNvPr>
          <p:cNvSpPr txBox="1"/>
          <p:nvPr/>
        </p:nvSpPr>
        <p:spPr>
          <a:xfrm>
            <a:off x="228600" y="1225847"/>
            <a:ext cx="4230502" cy="907941"/>
          </a:xfrm>
          <a:prstGeom prst="rect">
            <a:avLst/>
          </a:prstGeom>
          <a:noFill/>
        </p:spPr>
        <p:txBody>
          <a:bodyPr wrap="square" rtlCol="0">
            <a:spAutoFit/>
          </a:bodyPr>
          <a:lstStyle/>
          <a:p>
            <a:pPr lvl="0"/>
            <a:r>
              <a:rPr kumimoji="1" lang="ja-JP" altLang="en-US" sz="2500" b="1" u="sng" dirty="0">
                <a:solidFill>
                  <a:srgbClr val="002060"/>
                </a:solidFill>
                <a:latin typeface="+mn-ea"/>
                <a:ea typeface="+mn-ea"/>
              </a:rPr>
              <a:t>発電用ガスタービンの問題点</a:t>
            </a:r>
            <a:endParaRPr kumimoji="1" lang="en-US" altLang="ja-JP" sz="2500" b="1" u="sng" dirty="0">
              <a:solidFill>
                <a:srgbClr val="002060"/>
              </a:solidFill>
              <a:latin typeface="+mn-ea"/>
              <a:ea typeface="+mn-ea"/>
            </a:endParaRPr>
          </a:p>
          <a:p>
            <a:pPr lvl="0"/>
            <a:endParaRPr kumimoji="1" lang="en-US" altLang="ja-JP" sz="600" b="1" u="sng" dirty="0">
              <a:solidFill>
                <a:srgbClr val="002060"/>
              </a:solidFill>
              <a:latin typeface="+mn-ea"/>
              <a:ea typeface="+mn-ea"/>
            </a:endParaRPr>
          </a:p>
          <a:p>
            <a:pPr lvl="0"/>
            <a:r>
              <a:rPr lang="ja-JP" altLang="en-US" sz="2200" dirty="0">
                <a:solidFill>
                  <a:srgbClr val="000000"/>
                </a:solidFill>
                <a:latin typeface="Meiryo UI"/>
                <a:ea typeface="Meiryo UI"/>
              </a:rPr>
              <a:t>高温の環境下では</a:t>
            </a:r>
            <a:r>
              <a:rPr lang="ja-JP" altLang="en-US" sz="2200" b="1" dirty="0">
                <a:solidFill>
                  <a:srgbClr val="000000"/>
                </a:solidFill>
                <a:latin typeface="Meiryo UI"/>
                <a:ea typeface="Meiryo UI"/>
              </a:rPr>
              <a:t>出力低下</a:t>
            </a:r>
            <a:endParaRPr lang="ja-JP" altLang="en-US" sz="2200" dirty="0">
              <a:solidFill>
                <a:srgbClr val="000000"/>
              </a:solidFill>
              <a:latin typeface="Meiryo UI"/>
              <a:ea typeface="Meiryo UI"/>
            </a:endParaRPr>
          </a:p>
        </p:txBody>
      </p:sp>
      <p:sp>
        <p:nvSpPr>
          <p:cNvPr id="9" name="テキスト ボックス 8">
            <a:extLst>
              <a:ext uri="{FF2B5EF4-FFF2-40B4-BE49-F238E27FC236}">
                <a16:creationId xmlns:a16="http://schemas.microsoft.com/office/drawing/2014/main" xmlns="" id="{F6F1AA60-6280-4FF9-B1CF-9A6E56575639}"/>
              </a:ext>
            </a:extLst>
          </p:cNvPr>
          <p:cNvSpPr txBox="1"/>
          <p:nvPr/>
        </p:nvSpPr>
        <p:spPr>
          <a:xfrm>
            <a:off x="228600" y="2593538"/>
            <a:ext cx="4230502" cy="1292662"/>
          </a:xfrm>
          <a:prstGeom prst="rect">
            <a:avLst/>
          </a:prstGeom>
          <a:noFill/>
        </p:spPr>
        <p:txBody>
          <a:bodyPr wrap="square" rtlCol="0">
            <a:spAutoFit/>
          </a:bodyPr>
          <a:lstStyle/>
          <a:p>
            <a:r>
              <a:rPr kumimoji="1" lang="ja-JP" altLang="en-US" sz="3000" b="1" dirty="0">
                <a:latin typeface="+mn-ea"/>
                <a:ea typeface="+mn-ea"/>
              </a:rPr>
              <a:t>過飽和吸気噴霧</a:t>
            </a:r>
            <a:endParaRPr kumimoji="1" lang="en-US" altLang="ja-JP" sz="3000" b="1" dirty="0">
              <a:latin typeface="+mn-ea"/>
              <a:ea typeface="+mn-ea"/>
            </a:endParaRPr>
          </a:p>
          <a:p>
            <a:endParaRPr kumimoji="1" lang="en-US" altLang="ja-JP" sz="400" b="1" dirty="0">
              <a:solidFill>
                <a:srgbClr val="FF0000"/>
              </a:solidFill>
              <a:latin typeface="+mn-ea"/>
              <a:ea typeface="+mn-ea"/>
            </a:endParaRPr>
          </a:p>
          <a:p>
            <a:pPr lvl="0"/>
            <a:r>
              <a:rPr lang="ja-JP" altLang="en-US" sz="2200" dirty="0">
                <a:solidFill>
                  <a:srgbClr val="000000"/>
                </a:solidFill>
                <a:latin typeface="Meiryo UI"/>
                <a:ea typeface="Meiryo UI"/>
              </a:rPr>
              <a:t>圧縮機吸気部に</a:t>
            </a:r>
            <a:r>
              <a:rPr lang="ja-JP" altLang="en-US" sz="2200" b="1" dirty="0">
                <a:solidFill>
                  <a:srgbClr val="000000"/>
                </a:solidFill>
                <a:latin typeface="Meiryo UI"/>
                <a:ea typeface="Meiryo UI"/>
              </a:rPr>
              <a:t>飽和量以上</a:t>
            </a:r>
            <a:r>
              <a:rPr lang="ja-JP" altLang="en-US" sz="2200" dirty="0">
                <a:solidFill>
                  <a:srgbClr val="000000"/>
                </a:solidFill>
                <a:latin typeface="Meiryo UI"/>
                <a:ea typeface="Meiryo UI"/>
              </a:rPr>
              <a:t>の微細液滴を噴霧</a:t>
            </a:r>
            <a:endParaRPr lang="en-US" altLang="ja-JP" sz="2200" dirty="0">
              <a:solidFill>
                <a:srgbClr val="000000"/>
              </a:solidFill>
              <a:latin typeface="Meiryo UI"/>
              <a:ea typeface="Meiryo UI"/>
            </a:endParaRPr>
          </a:p>
        </p:txBody>
      </p:sp>
      <p:pic>
        <p:nvPicPr>
          <p:cNvPr id="15" name="図 14">
            <a:extLst>
              <a:ext uri="{FF2B5EF4-FFF2-40B4-BE49-F238E27FC236}">
                <a16:creationId xmlns:a16="http://schemas.microsoft.com/office/drawing/2014/main" xmlns="" id="{8F38A7D6-0535-47C8-ACF6-90D8F3A122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2820"/>
          <a:stretch/>
        </p:blipFill>
        <p:spPr>
          <a:xfrm>
            <a:off x="6189594" y="4296814"/>
            <a:ext cx="2774894" cy="1927206"/>
          </a:xfrm>
          <a:prstGeom prst="rect">
            <a:avLst/>
          </a:prstGeom>
        </p:spPr>
      </p:pic>
      <p:sp>
        <p:nvSpPr>
          <p:cNvPr id="16" name="テキスト ボックス 15">
            <a:extLst>
              <a:ext uri="{FF2B5EF4-FFF2-40B4-BE49-F238E27FC236}">
                <a16:creationId xmlns:a16="http://schemas.microsoft.com/office/drawing/2014/main" xmlns="" id="{FFC02825-500A-4354-868D-92BAE7ED872F}"/>
              </a:ext>
            </a:extLst>
          </p:cNvPr>
          <p:cNvSpPr txBox="1"/>
          <p:nvPr/>
        </p:nvSpPr>
        <p:spPr>
          <a:xfrm>
            <a:off x="7022313" y="5638800"/>
            <a:ext cx="838200" cy="430887"/>
          </a:xfrm>
          <a:prstGeom prst="rect">
            <a:avLst/>
          </a:prstGeom>
          <a:noFill/>
        </p:spPr>
        <p:txBody>
          <a:bodyPr wrap="square" rtlCol="0">
            <a:spAutoFit/>
          </a:bodyPr>
          <a:lstStyle/>
          <a:p>
            <a:r>
              <a:rPr kumimoji="1" lang="en-US" altLang="ja-JP" sz="2200" b="1" dirty="0">
                <a:latin typeface="+mn-lt"/>
                <a:ea typeface="+mn-ea"/>
              </a:rPr>
              <a:t>IGV</a:t>
            </a:r>
            <a:endParaRPr kumimoji="1" lang="ja-JP" altLang="en-US" sz="2200" b="1" dirty="0">
              <a:latin typeface="+mn-lt"/>
              <a:ea typeface="+mn-ea"/>
            </a:endParaRPr>
          </a:p>
        </p:txBody>
      </p:sp>
      <p:sp>
        <p:nvSpPr>
          <p:cNvPr id="17" name="テキスト ボックス 16">
            <a:extLst>
              <a:ext uri="{FF2B5EF4-FFF2-40B4-BE49-F238E27FC236}">
                <a16:creationId xmlns:a16="http://schemas.microsoft.com/office/drawing/2014/main" xmlns="" id="{0EEF8854-F6F7-4005-B7DB-683E460BE264}"/>
              </a:ext>
            </a:extLst>
          </p:cNvPr>
          <p:cNvSpPr txBox="1"/>
          <p:nvPr/>
        </p:nvSpPr>
        <p:spPr>
          <a:xfrm>
            <a:off x="8317713" y="5638800"/>
            <a:ext cx="1294847" cy="430887"/>
          </a:xfrm>
          <a:prstGeom prst="rect">
            <a:avLst/>
          </a:prstGeom>
          <a:noFill/>
        </p:spPr>
        <p:txBody>
          <a:bodyPr wrap="square" rtlCol="0">
            <a:spAutoFit/>
          </a:bodyPr>
          <a:lstStyle/>
          <a:p>
            <a:r>
              <a:rPr kumimoji="1" lang="en-US" altLang="ja-JP" sz="2200" b="1" dirty="0"/>
              <a:t>Rotor</a:t>
            </a:r>
            <a:endParaRPr kumimoji="1" lang="ja-JP" altLang="en-US" sz="2200" b="1" dirty="0"/>
          </a:p>
        </p:txBody>
      </p:sp>
      <p:sp>
        <p:nvSpPr>
          <p:cNvPr id="14" name="テキスト ボックス 13">
            <a:extLst>
              <a:ext uri="{FF2B5EF4-FFF2-40B4-BE49-F238E27FC236}">
                <a16:creationId xmlns:a16="http://schemas.microsoft.com/office/drawing/2014/main" xmlns="" id="{9809CE1C-91C7-43D7-818E-8C763F7F6DC1}"/>
              </a:ext>
            </a:extLst>
          </p:cNvPr>
          <p:cNvSpPr txBox="1"/>
          <p:nvPr/>
        </p:nvSpPr>
        <p:spPr>
          <a:xfrm>
            <a:off x="228600" y="5111910"/>
            <a:ext cx="5960994" cy="1600438"/>
          </a:xfrm>
          <a:prstGeom prst="rect">
            <a:avLst/>
          </a:prstGeom>
          <a:noFill/>
        </p:spPr>
        <p:txBody>
          <a:bodyPr wrap="square" rtlCol="0">
            <a:spAutoFit/>
          </a:bodyPr>
          <a:lstStyle/>
          <a:p>
            <a:pPr lvl="0"/>
            <a:endParaRPr lang="en-US" altLang="ja-JP" sz="2400" b="1" dirty="0">
              <a:solidFill>
                <a:srgbClr val="002060"/>
              </a:solidFill>
              <a:latin typeface="Meiryo UI" panose="020B0604030504040204" pitchFamily="50" charset="-128"/>
              <a:ea typeface="Meiryo UI" panose="020B0604030504040204" pitchFamily="50" charset="-128"/>
            </a:endParaRPr>
          </a:p>
          <a:p>
            <a:pPr lvl="0"/>
            <a:endParaRPr lang="ja-JP" altLang="en-US" sz="400" b="1" dirty="0">
              <a:solidFill>
                <a:srgbClr val="002060"/>
              </a:solidFill>
              <a:latin typeface="Meiryo UI" panose="020B0604030504040204" pitchFamily="50" charset="-128"/>
              <a:ea typeface="Meiryo UI" panose="020B0604030504040204" pitchFamily="50" charset="-128"/>
            </a:endParaRPr>
          </a:p>
          <a:p>
            <a:r>
              <a:rPr kumimoji="1" lang="ja-JP" altLang="en-US" sz="2200" dirty="0">
                <a:latin typeface="Meiryo UI" panose="020B0604030504040204" pitchFamily="50" charset="-128"/>
                <a:ea typeface="Meiryo UI" panose="020B0604030504040204" pitchFamily="50" charset="-128"/>
              </a:rPr>
              <a:t>圧縮機内部に入り込</a:t>
            </a:r>
            <a:r>
              <a:rPr lang="ja-JP" altLang="en-US" sz="2200" dirty="0">
                <a:latin typeface="Meiryo UI" panose="020B0604030504040204" pitchFamily="50" charset="-128"/>
                <a:ea typeface="Meiryo UI" panose="020B0604030504040204" pitchFamily="50" charset="-128"/>
              </a:rPr>
              <a:t>む</a:t>
            </a:r>
            <a:r>
              <a:rPr kumimoji="1" lang="ja-JP" altLang="en-US" sz="2200" dirty="0">
                <a:latin typeface="Meiryo UI" panose="020B0604030504040204" pitchFamily="50" charset="-128"/>
                <a:ea typeface="Meiryo UI" panose="020B0604030504040204" pitchFamily="50" charset="-128"/>
              </a:rPr>
              <a:t>液滴による</a:t>
            </a:r>
            <a:r>
              <a:rPr lang="ja-JP" altLang="en-US" sz="2200" dirty="0">
                <a:latin typeface="Meiryo UI" panose="020B0604030504040204" pitchFamily="50" charset="-128"/>
                <a:ea typeface="Meiryo UI" panose="020B0604030504040204" pitchFamily="50" charset="-128"/>
              </a:rPr>
              <a:t>悪</a:t>
            </a:r>
            <a:r>
              <a:rPr kumimoji="1" lang="ja-JP" altLang="en-US" sz="2200" dirty="0">
                <a:latin typeface="Meiryo UI" panose="020B0604030504040204" pitchFamily="50" charset="-128"/>
                <a:ea typeface="Meiryo UI" panose="020B0604030504040204" pitchFamily="50" charset="-128"/>
              </a:rPr>
              <a:t>影響</a:t>
            </a:r>
            <a:endParaRPr kumimoji="1" lang="en-US" altLang="ja-JP" sz="2200" dirty="0">
              <a:latin typeface="Meiryo UI" panose="020B0604030504040204" pitchFamily="50" charset="-128"/>
              <a:ea typeface="Meiryo UI" panose="020B0604030504040204" pitchFamily="50" charset="-128"/>
            </a:endParaRPr>
          </a:p>
          <a:p>
            <a:endParaRPr kumimoji="1" lang="en-US" altLang="ja-JP" sz="400" dirty="0">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Ø"/>
            </a:pPr>
            <a:r>
              <a:rPr lang="ja-JP" altLang="en-US" sz="2200" dirty="0">
                <a:latin typeface="Meiryo UI" panose="020B0604030504040204" pitchFamily="50" charset="-128"/>
                <a:ea typeface="Meiryo UI" panose="020B0604030504040204" pitchFamily="50" charset="-128"/>
              </a:rPr>
              <a:t>動翼への液滴の衝突による</a:t>
            </a:r>
            <a:r>
              <a:rPr lang="ja-JP" altLang="en-US" sz="2200" dirty="0">
                <a:solidFill>
                  <a:srgbClr val="FF0000"/>
                </a:solidFill>
                <a:latin typeface="Meiryo UI" panose="020B0604030504040204" pitchFamily="50" charset="-128"/>
                <a:ea typeface="Meiryo UI" panose="020B0604030504040204" pitchFamily="50" charset="-128"/>
              </a:rPr>
              <a:t>浸食</a:t>
            </a:r>
            <a:r>
              <a:rPr lang="en-US" altLang="ja-JP" sz="2200" dirty="0">
                <a:solidFill>
                  <a:srgbClr val="FF0000"/>
                </a:solidFill>
                <a:latin typeface="Meiryo UI" panose="020B0604030504040204" pitchFamily="50" charset="-128"/>
                <a:ea typeface="Meiryo UI" panose="020B0604030504040204" pitchFamily="50" charset="-128"/>
              </a:rPr>
              <a:t>(</a:t>
            </a:r>
            <a:r>
              <a:rPr lang="ja-JP" altLang="en-US" sz="2200" dirty="0">
                <a:solidFill>
                  <a:srgbClr val="FF0000"/>
                </a:solidFill>
                <a:latin typeface="Meiryo UI" panose="020B0604030504040204" pitchFamily="50" charset="-128"/>
                <a:ea typeface="Meiryo UI" panose="020B0604030504040204" pitchFamily="50" charset="-128"/>
              </a:rPr>
              <a:t>エロ</a:t>
            </a:r>
            <a:r>
              <a:rPr lang="en-US" altLang="ja-JP" sz="2200" dirty="0">
                <a:solidFill>
                  <a:srgbClr val="FF0000"/>
                </a:solidFill>
                <a:latin typeface="Meiryo UI" panose="020B0604030504040204" pitchFamily="50" charset="-128"/>
                <a:ea typeface="Meiryo UI" panose="020B0604030504040204" pitchFamily="50" charset="-128"/>
              </a:rPr>
              <a:t>―</a:t>
            </a:r>
            <a:r>
              <a:rPr lang="ja-JP" altLang="en-US" sz="2200" dirty="0">
                <a:solidFill>
                  <a:srgbClr val="FF0000"/>
                </a:solidFill>
                <a:latin typeface="Meiryo UI" panose="020B0604030504040204" pitchFamily="50" charset="-128"/>
                <a:ea typeface="Meiryo UI" panose="020B0604030504040204" pitchFamily="50" charset="-128"/>
              </a:rPr>
              <a:t>ジョン</a:t>
            </a:r>
            <a:r>
              <a:rPr lang="en-US" altLang="ja-JP" sz="2200" dirty="0">
                <a:solidFill>
                  <a:srgbClr val="FF0000"/>
                </a:solidFill>
                <a:latin typeface="Meiryo UI" panose="020B0604030504040204" pitchFamily="50" charset="-128"/>
                <a:ea typeface="Meiryo UI" panose="020B0604030504040204" pitchFamily="50" charset="-128"/>
              </a:rPr>
              <a:t>)</a:t>
            </a:r>
            <a:endParaRPr lang="en-US" altLang="ja-JP" sz="2200" b="1" dirty="0">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Ø"/>
            </a:pPr>
            <a:r>
              <a:rPr lang="ja-JP" altLang="en-US" sz="2200" dirty="0">
                <a:latin typeface="Meiryo UI" panose="020B0604030504040204" pitchFamily="50" charset="-128"/>
                <a:ea typeface="Meiryo UI" panose="020B0604030504040204" pitchFamily="50" charset="-128"/>
              </a:rPr>
              <a:t>液滴径が大きい程、深刻な浸食</a:t>
            </a:r>
            <a:endParaRPr lang="en-US" altLang="ja-JP" sz="2200" dirty="0">
              <a:latin typeface="Meiryo UI" panose="020B0604030504040204" pitchFamily="50" charset="-128"/>
              <a:ea typeface="Meiryo UI" panose="020B0604030504040204" pitchFamily="50" charset="-128"/>
            </a:endParaRPr>
          </a:p>
        </p:txBody>
      </p:sp>
      <p:sp>
        <p:nvSpPr>
          <p:cNvPr id="18" name="四角形: 角を丸くする 17">
            <a:extLst>
              <a:ext uri="{FF2B5EF4-FFF2-40B4-BE49-F238E27FC236}">
                <a16:creationId xmlns:a16="http://schemas.microsoft.com/office/drawing/2014/main" xmlns="" id="{5EC6DE38-CCDD-471E-85F5-19540CDA2D9C}"/>
              </a:ext>
            </a:extLst>
          </p:cNvPr>
          <p:cNvSpPr/>
          <p:nvPr/>
        </p:nvSpPr>
        <p:spPr bwMode="auto">
          <a:xfrm>
            <a:off x="337266" y="5104847"/>
            <a:ext cx="762000" cy="394375"/>
          </a:xfrm>
          <a:prstGeom prst="roundRect">
            <a:avLst/>
          </a:prstGeom>
          <a:noFill/>
          <a:ln w="158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19" name="テキスト ボックス 18">
            <a:extLst>
              <a:ext uri="{FF2B5EF4-FFF2-40B4-BE49-F238E27FC236}">
                <a16:creationId xmlns:a16="http://schemas.microsoft.com/office/drawing/2014/main" xmlns="" id="{8E247DD0-267F-45ED-8316-A0BCFDEEF0D8}"/>
              </a:ext>
            </a:extLst>
          </p:cNvPr>
          <p:cNvSpPr txBox="1"/>
          <p:nvPr/>
        </p:nvSpPr>
        <p:spPr>
          <a:xfrm>
            <a:off x="304800" y="5073436"/>
            <a:ext cx="838200" cy="477054"/>
          </a:xfrm>
          <a:prstGeom prst="rect">
            <a:avLst/>
          </a:prstGeom>
          <a:noFill/>
          <a:ln w="12700">
            <a:noFill/>
          </a:ln>
        </p:spPr>
        <p:txBody>
          <a:bodyPr wrap="square" rtlCol="0">
            <a:spAutoFit/>
          </a:bodyPr>
          <a:lstStyle/>
          <a:p>
            <a:r>
              <a:rPr kumimoji="1" lang="ja-JP" altLang="en-US" sz="2500" dirty="0">
                <a:latin typeface="Meiryo UI" panose="020B0604030504040204" pitchFamily="50" charset="-128"/>
                <a:ea typeface="Meiryo UI" panose="020B0604030504040204" pitchFamily="50" charset="-128"/>
              </a:rPr>
              <a:t>短所</a:t>
            </a:r>
          </a:p>
        </p:txBody>
      </p:sp>
      <p:sp>
        <p:nvSpPr>
          <p:cNvPr id="20" name="テキスト ボックス 19">
            <a:extLst>
              <a:ext uri="{FF2B5EF4-FFF2-40B4-BE49-F238E27FC236}">
                <a16:creationId xmlns:a16="http://schemas.microsoft.com/office/drawing/2014/main" xmlns="" id="{0CD1D199-828F-4D04-81E4-92B4AA2A6B18}"/>
              </a:ext>
            </a:extLst>
          </p:cNvPr>
          <p:cNvSpPr txBox="1"/>
          <p:nvPr/>
        </p:nvSpPr>
        <p:spPr>
          <a:xfrm>
            <a:off x="228600" y="4002664"/>
            <a:ext cx="5091792" cy="923330"/>
          </a:xfrm>
          <a:prstGeom prst="rect">
            <a:avLst/>
          </a:prstGeom>
          <a:noFill/>
        </p:spPr>
        <p:txBody>
          <a:bodyPr wrap="square" rtlCol="0">
            <a:spAutoFit/>
          </a:bodyPr>
          <a:lstStyle/>
          <a:p>
            <a:pPr lvl="0"/>
            <a:endParaRPr lang="en-US" altLang="ja-JP" sz="2400" b="1" dirty="0">
              <a:solidFill>
                <a:srgbClr val="002060"/>
              </a:solidFill>
              <a:latin typeface="Meiryo UI" panose="020B0604030504040204" pitchFamily="50" charset="-128"/>
              <a:ea typeface="Meiryo UI" panose="020B0604030504040204" pitchFamily="50" charset="-128"/>
            </a:endParaRPr>
          </a:p>
          <a:p>
            <a:pPr lvl="0"/>
            <a:endParaRPr lang="ja-JP" altLang="en-US" sz="400" b="1" dirty="0">
              <a:solidFill>
                <a:srgbClr val="00206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Ø"/>
            </a:pPr>
            <a:endParaRPr lang="ja-JP" altLang="en-US" sz="400" dirty="0">
              <a:latin typeface="Meiryo UI" panose="020B0604030504040204" pitchFamily="50" charset="-128"/>
              <a:ea typeface="Meiryo UI" panose="020B0604030504040204" pitchFamily="50" charset="-128"/>
            </a:endParaRPr>
          </a:p>
          <a:p>
            <a:r>
              <a:rPr kumimoji="1" lang="ja-JP" altLang="en-US" sz="2200" b="1" dirty="0">
                <a:latin typeface="Meiryo UI" panose="020B0604030504040204" pitchFamily="50" charset="-128"/>
                <a:ea typeface="Meiryo UI" panose="020B0604030504040204" pitchFamily="50" charset="-128"/>
              </a:rPr>
              <a:t>吸気冷却</a:t>
            </a:r>
            <a:r>
              <a:rPr kumimoji="1" lang="ja-JP" altLang="en-US" sz="2200" dirty="0">
                <a:latin typeface="Meiryo UI" panose="020B0604030504040204" pitchFamily="50" charset="-128"/>
                <a:ea typeface="Meiryo UI" panose="020B0604030504040204" pitchFamily="50" charset="-128"/>
              </a:rPr>
              <a:t>＋</a:t>
            </a:r>
            <a:r>
              <a:rPr kumimoji="1" lang="ja-JP" altLang="en-US" sz="2200" b="1" dirty="0">
                <a:latin typeface="Meiryo UI" panose="020B0604030504040204" pitchFamily="50" charset="-128"/>
                <a:ea typeface="Meiryo UI" panose="020B0604030504040204" pitchFamily="50" charset="-128"/>
              </a:rPr>
              <a:t>中間冷却</a:t>
            </a:r>
            <a:r>
              <a:rPr kumimoji="1" lang="ja-JP" altLang="en-US" sz="2200" dirty="0">
                <a:latin typeface="Meiryo UI" panose="020B0604030504040204" pitchFamily="50" charset="-128"/>
                <a:ea typeface="Meiryo UI" panose="020B0604030504040204" pitchFamily="50" charset="-128"/>
              </a:rPr>
              <a:t>による出力増加</a:t>
            </a:r>
            <a:endParaRPr kumimoji="1" lang="en-US" altLang="ja-JP" sz="2200" dirty="0">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xmlns="" id="{7FF4EDE9-6978-4461-BF12-CA221D48A3C1}"/>
              </a:ext>
            </a:extLst>
          </p:cNvPr>
          <p:cNvSpPr/>
          <p:nvPr/>
        </p:nvSpPr>
        <p:spPr bwMode="auto">
          <a:xfrm>
            <a:off x="344672" y="4104190"/>
            <a:ext cx="762001" cy="389167"/>
          </a:xfrm>
          <a:prstGeom prst="roundRect">
            <a:avLst/>
          </a:prstGeom>
          <a:noFill/>
          <a:ln w="15875"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p:txBody>
      </p:sp>
      <p:sp>
        <p:nvSpPr>
          <p:cNvPr id="22" name="テキスト ボックス 21">
            <a:extLst>
              <a:ext uri="{FF2B5EF4-FFF2-40B4-BE49-F238E27FC236}">
                <a16:creationId xmlns:a16="http://schemas.microsoft.com/office/drawing/2014/main" xmlns="" id="{37DA1892-E27C-4F31-A7AC-336C9C2D32AE}"/>
              </a:ext>
            </a:extLst>
          </p:cNvPr>
          <p:cNvSpPr txBox="1"/>
          <p:nvPr/>
        </p:nvSpPr>
        <p:spPr>
          <a:xfrm>
            <a:off x="304800" y="4060101"/>
            <a:ext cx="838200" cy="477054"/>
          </a:xfrm>
          <a:prstGeom prst="rect">
            <a:avLst/>
          </a:prstGeom>
          <a:noFill/>
        </p:spPr>
        <p:txBody>
          <a:bodyPr wrap="square" rtlCol="0">
            <a:spAutoFit/>
          </a:bodyPr>
          <a:lstStyle/>
          <a:p>
            <a:r>
              <a:rPr kumimoji="1" lang="ja-JP" altLang="en-US" sz="2500" dirty="0">
                <a:latin typeface="Meiryo UI" panose="020B0604030504040204" pitchFamily="50" charset="-128"/>
                <a:ea typeface="Meiryo UI" panose="020B0604030504040204" pitchFamily="50" charset="-128"/>
              </a:rPr>
              <a:t>長所</a:t>
            </a:r>
          </a:p>
        </p:txBody>
      </p:sp>
      <p:sp>
        <p:nvSpPr>
          <p:cNvPr id="5" name="四角形: 角を丸くする 4">
            <a:extLst>
              <a:ext uri="{FF2B5EF4-FFF2-40B4-BE49-F238E27FC236}">
                <a16:creationId xmlns:a16="http://schemas.microsoft.com/office/drawing/2014/main" xmlns="" id="{EB9DFB54-557E-4FDA-9DAC-6D26CA84A32C}"/>
              </a:ext>
            </a:extLst>
          </p:cNvPr>
          <p:cNvSpPr/>
          <p:nvPr/>
        </p:nvSpPr>
        <p:spPr bwMode="auto">
          <a:xfrm>
            <a:off x="173476" y="3991456"/>
            <a:ext cx="6016118" cy="2720892"/>
          </a:xfrm>
          <a:prstGeom prst="roundRect">
            <a:avLst/>
          </a:prstGeom>
          <a:noFill/>
          <a:ln w="34925" cap="flat" cmpd="sng" algn="ctr">
            <a:solidFill>
              <a:schemeClr val="accent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latin typeface="Meiryo UI" panose="020B0604030504040204" pitchFamily="50" charset="-128"/>
              <a:ea typeface="Meiryo UI" panose="020B0604030504040204" pitchFamily="50" charset="-128"/>
            </a:endParaRPr>
          </a:p>
        </p:txBody>
      </p:sp>
      <p:pic>
        <p:nvPicPr>
          <p:cNvPr id="42" name="図 41">
            <a:extLst>
              <a:ext uri="{FF2B5EF4-FFF2-40B4-BE49-F238E27FC236}">
                <a16:creationId xmlns:a16="http://schemas.microsoft.com/office/drawing/2014/main" xmlns="" id="{99C7628A-61AA-4289-AE70-CFDE61E193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0232" y="1384388"/>
            <a:ext cx="3858968" cy="2581256"/>
          </a:xfrm>
          <a:prstGeom prst="rect">
            <a:avLst/>
          </a:prstGeom>
        </p:spPr>
      </p:pic>
      <p:pic>
        <p:nvPicPr>
          <p:cNvPr id="46" name="図 45">
            <a:extLst>
              <a:ext uri="{FF2B5EF4-FFF2-40B4-BE49-F238E27FC236}">
                <a16:creationId xmlns:a16="http://schemas.microsoft.com/office/drawing/2014/main" xmlns="" id="{134DECE1-05B8-4CAC-936E-69070A0AC7C1}"/>
              </a:ext>
            </a:extLst>
          </p:cNvPr>
          <p:cNvPicPr>
            <a:picLocks noChangeAspect="1"/>
          </p:cNvPicPr>
          <p:nvPr/>
        </p:nvPicPr>
        <p:blipFill>
          <a:blip r:embed="rId5"/>
          <a:stretch>
            <a:fillRect/>
          </a:stretch>
        </p:blipFill>
        <p:spPr>
          <a:xfrm>
            <a:off x="5143041" y="1583419"/>
            <a:ext cx="3773727" cy="1915505"/>
          </a:xfrm>
          <a:prstGeom prst="rect">
            <a:avLst/>
          </a:prstGeom>
        </p:spPr>
      </p:pic>
      <p:grpSp>
        <p:nvGrpSpPr>
          <p:cNvPr id="47" name="グループ化 46">
            <a:extLst>
              <a:ext uri="{FF2B5EF4-FFF2-40B4-BE49-F238E27FC236}">
                <a16:creationId xmlns:a16="http://schemas.microsoft.com/office/drawing/2014/main" xmlns="" id="{67B7A2BA-4F06-49CC-9666-AA096591A22D}"/>
              </a:ext>
            </a:extLst>
          </p:cNvPr>
          <p:cNvGrpSpPr/>
          <p:nvPr/>
        </p:nvGrpSpPr>
        <p:grpSpPr>
          <a:xfrm>
            <a:off x="5932090" y="1790179"/>
            <a:ext cx="1224136" cy="408370"/>
            <a:chOff x="9252520" y="4073123"/>
            <a:chExt cx="1224136" cy="408370"/>
          </a:xfrm>
        </p:grpSpPr>
        <p:sp>
          <p:nvSpPr>
            <p:cNvPr id="48" name="角丸四角形 6">
              <a:extLst>
                <a:ext uri="{FF2B5EF4-FFF2-40B4-BE49-F238E27FC236}">
                  <a16:creationId xmlns:a16="http://schemas.microsoft.com/office/drawing/2014/main" xmlns="" id="{EBD79E56-72F7-45AE-8FA2-33E17C23C779}"/>
                </a:ext>
              </a:extLst>
            </p:cNvPr>
            <p:cNvSpPr/>
            <p:nvPr/>
          </p:nvSpPr>
          <p:spPr>
            <a:xfrm>
              <a:off x="9252520" y="4089019"/>
              <a:ext cx="1224136" cy="392474"/>
            </a:xfrm>
            <a:prstGeom prst="roundRect">
              <a:avLst/>
            </a:prstGeom>
            <a:solidFill>
              <a:schemeClr val="accent5"/>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xmlns="" id="{375E2FDD-9CB9-4883-B6ED-61A909F3F2D6}"/>
                </a:ext>
              </a:extLst>
            </p:cNvPr>
            <p:cNvSpPr txBox="1"/>
            <p:nvPr/>
          </p:nvSpPr>
          <p:spPr>
            <a:xfrm>
              <a:off x="9252520" y="4073123"/>
              <a:ext cx="1224136" cy="400110"/>
            </a:xfrm>
            <a:prstGeom prst="rect">
              <a:avLst/>
            </a:prstGeom>
            <a:noFill/>
            <a:ln w="28575">
              <a:noFill/>
            </a:ln>
          </p:spPr>
          <p:txBody>
            <a:bodyPr wrap="square" rtlCol="0">
              <a:spAutoFit/>
            </a:bodyPr>
            <a:lstStyle/>
            <a:p>
              <a:r>
                <a:rPr kumimoji="1" lang="ja-JP" altLang="en-US" sz="2000" dirty="0">
                  <a:latin typeface="Meiryo UI" pitchFamily="50" charset="-128"/>
                  <a:ea typeface="Meiryo UI" pitchFamily="50" charset="-128"/>
                  <a:cs typeface="Meiryo UI" pitchFamily="50" charset="-128"/>
                </a:rPr>
                <a:t>吸気冷却</a:t>
              </a:r>
            </a:p>
          </p:txBody>
        </p:sp>
      </p:grpSp>
      <p:grpSp>
        <p:nvGrpSpPr>
          <p:cNvPr id="50" name="グループ化 49">
            <a:extLst>
              <a:ext uri="{FF2B5EF4-FFF2-40B4-BE49-F238E27FC236}">
                <a16:creationId xmlns:a16="http://schemas.microsoft.com/office/drawing/2014/main" xmlns="" id="{6764879F-E74B-40DE-8FFB-0AFAEF3C642C}"/>
              </a:ext>
            </a:extLst>
          </p:cNvPr>
          <p:cNvGrpSpPr/>
          <p:nvPr/>
        </p:nvGrpSpPr>
        <p:grpSpPr>
          <a:xfrm>
            <a:off x="6590111" y="2336986"/>
            <a:ext cx="1224136" cy="408370"/>
            <a:chOff x="9252520" y="4073123"/>
            <a:chExt cx="1224136" cy="408370"/>
          </a:xfrm>
        </p:grpSpPr>
        <p:sp>
          <p:nvSpPr>
            <p:cNvPr id="51" name="角丸四角形 20">
              <a:extLst>
                <a:ext uri="{FF2B5EF4-FFF2-40B4-BE49-F238E27FC236}">
                  <a16:creationId xmlns:a16="http://schemas.microsoft.com/office/drawing/2014/main" xmlns="" id="{55DB2241-2B5E-4620-BF8C-B0A0AA817BBD}"/>
                </a:ext>
              </a:extLst>
            </p:cNvPr>
            <p:cNvSpPr/>
            <p:nvPr/>
          </p:nvSpPr>
          <p:spPr>
            <a:xfrm>
              <a:off x="9252520" y="4089019"/>
              <a:ext cx="1224136" cy="392474"/>
            </a:xfrm>
            <a:prstGeom prst="roundRect">
              <a:avLst/>
            </a:prstGeom>
            <a:solidFill>
              <a:schemeClr val="accent5"/>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xmlns="" id="{519FF84A-7EDF-41E2-A3F3-5D95C8FB687B}"/>
                </a:ext>
              </a:extLst>
            </p:cNvPr>
            <p:cNvSpPr txBox="1"/>
            <p:nvPr/>
          </p:nvSpPr>
          <p:spPr>
            <a:xfrm>
              <a:off x="9252520" y="4073123"/>
              <a:ext cx="1224136" cy="400110"/>
            </a:xfrm>
            <a:prstGeom prst="rect">
              <a:avLst/>
            </a:prstGeom>
            <a:noFill/>
            <a:ln w="28575">
              <a:noFill/>
            </a:ln>
          </p:spPr>
          <p:txBody>
            <a:bodyPr wrap="square" rtlCol="0">
              <a:spAutoFit/>
            </a:bodyPr>
            <a:lstStyle/>
            <a:p>
              <a:r>
                <a:rPr kumimoji="1" lang="ja-JP" altLang="en-US" sz="2000" dirty="0">
                  <a:latin typeface="Meiryo UI" pitchFamily="50" charset="-128"/>
                  <a:ea typeface="Meiryo UI" pitchFamily="50" charset="-128"/>
                  <a:cs typeface="Meiryo UI" pitchFamily="50" charset="-128"/>
                </a:rPr>
                <a:t>中間冷却</a:t>
              </a:r>
            </a:p>
          </p:txBody>
        </p:sp>
      </p:grpSp>
      <p:sp>
        <p:nvSpPr>
          <p:cNvPr id="25" name="テキスト ボックス 24">
            <a:extLst>
              <a:ext uri="{FF2B5EF4-FFF2-40B4-BE49-F238E27FC236}">
                <a16:creationId xmlns:a16="http://schemas.microsoft.com/office/drawing/2014/main" xmlns="" id="{79DCE5B2-6CAF-46E5-8919-2F783F94440F}"/>
              </a:ext>
            </a:extLst>
          </p:cNvPr>
          <p:cNvSpPr txBox="1"/>
          <p:nvPr/>
        </p:nvSpPr>
        <p:spPr>
          <a:xfrm>
            <a:off x="8482661" y="745753"/>
            <a:ext cx="720080"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1</a:t>
            </a:r>
            <a:r>
              <a:rPr kumimoji="1" lang="en-US" altLang="ja-JP" sz="1600" dirty="0">
                <a:solidFill>
                  <a:schemeClr val="bg1"/>
                </a:solidFill>
                <a:latin typeface="Meiryo UI" panose="020B0604030504040204" pitchFamily="50" charset="-128"/>
                <a:ea typeface="Meiryo UI" panose="020B0604030504040204" pitchFamily="50" charset="-128"/>
              </a:rPr>
              <a:t>/12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xmlns="" id="{B25E503B-BC40-4ACC-AA28-8D89938B85B7}"/>
              </a:ext>
            </a:extLst>
          </p:cNvPr>
          <p:cNvSpPr txBox="1"/>
          <p:nvPr/>
        </p:nvSpPr>
        <p:spPr>
          <a:xfrm>
            <a:off x="2267744" y="2204864"/>
            <a:ext cx="1943161" cy="400110"/>
          </a:xfrm>
          <a:prstGeom prst="rect">
            <a:avLst/>
          </a:prstGeom>
          <a:noFill/>
        </p:spPr>
        <p:txBody>
          <a:bodyPr wrap="none" rtlCol="0">
            <a:spAutoFit/>
          </a:bodyPr>
          <a:lstStyle/>
          <a:p>
            <a:r>
              <a:rPr kumimoji="1" lang="ja-JP" altLang="en-US" sz="2000" dirty="0">
                <a:solidFill>
                  <a:schemeClr val="accent2"/>
                </a:solidFill>
              </a:rPr>
              <a:t>吸気温度を低下</a:t>
            </a:r>
            <a:endParaRPr kumimoji="1" lang="en-US" altLang="ja-JP" sz="2000" dirty="0">
              <a:solidFill>
                <a:schemeClr val="accent2"/>
              </a:solidFill>
            </a:endParaRPr>
          </a:p>
        </p:txBody>
      </p:sp>
      <p:sp>
        <p:nvSpPr>
          <p:cNvPr id="26" name="矢印: 下 25">
            <a:extLst>
              <a:ext uri="{FF2B5EF4-FFF2-40B4-BE49-F238E27FC236}">
                <a16:creationId xmlns:a16="http://schemas.microsoft.com/office/drawing/2014/main" xmlns="" id="{65DD3869-5834-4B36-87EF-247AAE994798}"/>
              </a:ext>
            </a:extLst>
          </p:cNvPr>
          <p:cNvSpPr/>
          <p:nvPr/>
        </p:nvSpPr>
        <p:spPr>
          <a:xfrm>
            <a:off x="1335802" y="2133788"/>
            <a:ext cx="653156" cy="5264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055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fade">
                                      <p:cBhvr>
                                        <p:cTn id="9" dur="500"/>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a:solidFill>
                  <a:schemeClr val="bg1"/>
                </a:solidFill>
                <a:latin typeface="Meiryo UI" panose="020B0604030504040204" pitchFamily="50" charset="-128"/>
                <a:ea typeface="Meiryo UI" panose="020B0604030504040204" pitchFamily="50" charset="-128"/>
              </a:rPr>
              <a:t>12/16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実験結果・考察　</a:t>
            </a:r>
            <a:endParaRPr kumimoji="1" lang="ja-JP" altLang="en-US" sz="1800" dirty="0">
              <a:ea typeface="Meiryo UI" panose="020B0604030504040204" pitchFamily="50" charset="-128"/>
            </a:endParaRPr>
          </a:p>
        </p:txBody>
      </p:sp>
      <p:sp>
        <p:nvSpPr>
          <p:cNvPr id="21" name="コンテンツ プレースホルダー 2"/>
          <p:cNvSpPr txBox="1">
            <a:spLocks/>
          </p:cNvSpPr>
          <p:nvPr/>
        </p:nvSpPr>
        <p:spPr bwMode="auto">
          <a:xfrm>
            <a:off x="213652" y="1268760"/>
            <a:ext cx="428634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u"/>
            </a:pPr>
            <a:r>
              <a:rPr lang="ja-JP" altLang="en-US" sz="2400" b="1" kern="0" dirty="0">
                <a:solidFill>
                  <a:schemeClr val="accent6">
                    <a:lumMod val="75000"/>
                  </a:schemeClr>
                </a:solidFill>
                <a:latin typeface="+mj-lt"/>
                <a:ea typeface="Meiryo UI" panose="020B0604030504040204" pitchFamily="50" charset="-128"/>
              </a:rPr>
              <a:t>翼面上液挙動　</a:t>
            </a:r>
            <a:r>
              <a:rPr lang="en-US" altLang="ja-JP" sz="2400" b="1" kern="0" dirty="0">
                <a:solidFill>
                  <a:schemeClr val="accent6">
                    <a:lumMod val="75000"/>
                  </a:schemeClr>
                </a:solidFill>
                <a:latin typeface="+mj-lt"/>
                <a:ea typeface="Meiryo UI" panose="020B0604030504040204" pitchFamily="50" charset="-128"/>
              </a:rPr>
              <a:t>(P.S.)</a:t>
            </a:r>
            <a:r>
              <a:rPr lang="ja-JP" altLang="en-US" sz="2400" b="1" kern="0" dirty="0">
                <a:solidFill>
                  <a:schemeClr val="accent6">
                    <a:lumMod val="75000"/>
                  </a:schemeClr>
                </a:solidFill>
                <a:latin typeface="+mj-lt"/>
                <a:ea typeface="Meiryo UI" panose="020B0604030504040204" pitchFamily="50" charset="-128"/>
              </a:rPr>
              <a:t>　</a:t>
            </a:r>
            <a:r>
              <a:rPr lang="en-US" altLang="ja-JP" sz="2400" b="1" kern="0" dirty="0">
                <a:solidFill>
                  <a:schemeClr val="accent6">
                    <a:lumMod val="75000"/>
                  </a:schemeClr>
                </a:solidFill>
                <a:latin typeface="+mj-lt"/>
                <a:ea typeface="Meiryo UI" panose="020B0604030504040204" pitchFamily="50" charset="-128"/>
              </a:rPr>
              <a:t>+3°</a:t>
            </a:r>
          </a:p>
        </p:txBody>
      </p:sp>
      <p:sp>
        <p:nvSpPr>
          <p:cNvPr id="18" name="テキスト ボックス 17"/>
          <p:cNvSpPr txBox="1"/>
          <p:nvPr/>
        </p:nvSpPr>
        <p:spPr>
          <a:xfrm>
            <a:off x="6205604" y="1721775"/>
            <a:ext cx="1071736" cy="461665"/>
          </a:xfrm>
          <a:prstGeom prst="rect">
            <a:avLst/>
          </a:prstGeom>
          <a:noFill/>
        </p:spPr>
        <p:txBody>
          <a:bodyPr wrap="square" rtlCol="0">
            <a:spAutoFit/>
          </a:bodyPr>
          <a:lstStyle/>
          <a:p>
            <a:pPr algn="ctr"/>
            <a:r>
              <a:rPr lang="ja-JP" altLang="en-US" sz="2400" dirty="0">
                <a:latin typeface="Meiryo UI" panose="020B0604030504040204" pitchFamily="50" charset="-128"/>
                <a:ea typeface="Meiryo UI" panose="020B0604030504040204" pitchFamily="50" charset="-128"/>
              </a:rPr>
              <a:t>尖り</a:t>
            </a:r>
            <a:r>
              <a:rPr kumimoji="1" lang="ja-JP" altLang="en-US" sz="2400" dirty="0">
                <a:latin typeface="Meiryo UI" panose="020B0604030504040204" pitchFamily="50" charset="-128"/>
                <a:ea typeface="Meiryo UI" panose="020B0604030504040204" pitchFamily="50" charset="-128"/>
              </a:rPr>
              <a:t>翼</a:t>
            </a:r>
            <a:endParaRPr kumimoji="1" lang="en-US" altLang="ja-JP" sz="24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713106" y="1700808"/>
            <a:ext cx="1604234" cy="461665"/>
          </a:xfrm>
          <a:prstGeom prst="rect">
            <a:avLst/>
          </a:prstGeom>
          <a:noFill/>
        </p:spPr>
        <p:txBody>
          <a:bodyPr wrap="square" rtlCol="0">
            <a:spAutoFit/>
          </a:bodyPr>
          <a:lstStyle/>
          <a:p>
            <a:pPr algn="ctr"/>
            <a:r>
              <a:rPr kumimoji="1" lang="ja-JP" altLang="en-US" sz="2400" dirty="0">
                <a:latin typeface="Meiryo UI" panose="020B0604030504040204" pitchFamily="50" charset="-128"/>
                <a:ea typeface="Meiryo UI" panose="020B0604030504040204" pitchFamily="50" charset="-128"/>
              </a:rPr>
              <a:t>通常翼</a:t>
            </a:r>
            <a:endParaRPr kumimoji="1" lang="en-US" altLang="ja-JP" sz="2400" dirty="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xmlns="" id="{E8D37E2C-256C-4058-86CA-C77E192241C9}"/>
              </a:ext>
            </a:extLst>
          </p:cNvPr>
          <p:cNvSpPr/>
          <p:nvPr/>
        </p:nvSpPr>
        <p:spPr>
          <a:xfrm>
            <a:off x="5906281" y="5227702"/>
            <a:ext cx="1867941" cy="461665"/>
          </a:xfrm>
          <a:prstGeom prst="rect">
            <a:avLst/>
          </a:prstGeom>
        </p:spPr>
        <p:txBody>
          <a:bodyPr wrap="square">
            <a:spAutoFit/>
          </a:bodyPr>
          <a:lstStyle/>
          <a:p>
            <a:r>
              <a:rPr lang="ja-JP" altLang="en-US" sz="2400" dirty="0">
                <a:latin typeface="Meiryo UI" panose="020B0604030504040204" pitchFamily="50" charset="-128"/>
                <a:ea typeface="Meiryo UI" panose="020B0604030504040204" pitchFamily="50" charset="-128"/>
              </a:rPr>
              <a:t>尖り翼も同様</a:t>
            </a:r>
            <a:endParaRPr lang="en-US" altLang="ja-JP" sz="2400" dirty="0">
              <a:latin typeface="Meiryo UI" panose="020B0604030504040204" pitchFamily="50" charset="-128"/>
              <a:ea typeface="Meiryo UI" panose="020B0604030504040204" pitchFamily="50" charset="-128"/>
            </a:endParaRPr>
          </a:p>
        </p:txBody>
      </p:sp>
      <p:sp>
        <p:nvSpPr>
          <p:cNvPr id="22" name="四角形: 角を丸くする 21">
            <a:extLst>
              <a:ext uri="{FF2B5EF4-FFF2-40B4-BE49-F238E27FC236}">
                <a16:creationId xmlns:a16="http://schemas.microsoft.com/office/drawing/2014/main" xmlns="" id="{C9DF9B09-EB94-4F04-BB7E-C7CD1089721F}"/>
              </a:ext>
            </a:extLst>
          </p:cNvPr>
          <p:cNvSpPr/>
          <p:nvPr/>
        </p:nvSpPr>
        <p:spPr>
          <a:xfrm>
            <a:off x="5508104" y="4941168"/>
            <a:ext cx="2664296" cy="103473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xmlns="" id="{37EF977C-6112-4790-8F8A-C6325F53D6F4}"/>
              </a:ext>
            </a:extLst>
          </p:cNvPr>
          <p:cNvSpPr txBox="1"/>
          <p:nvPr/>
        </p:nvSpPr>
        <p:spPr>
          <a:xfrm>
            <a:off x="1652771" y="6135853"/>
            <a:ext cx="5838458" cy="523220"/>
          </a:xfrm>
          <a:prstGeom prst="rect">
            <a:avLst/>
          </a:prstGeom>
          <a:noFill/>
        </p:spPr>
        <p:txBody>
          <a:bodyPr wrap="none" rtlCol="0">
            <a:spAutoFit/>
          </a:bodyPr>
          <a:lstStyle/>
          <a:p>
            <a:r>
              <a:rPr kumimoji="1" lang="en-US" altLang="ja-JP" sz="2800" dirty="0"/>
              <a:t>+7°,-7°</a:t>
            </a:r>
            <a:r>
              <a:rPr kumimoji="1" lang="ja-JP" altLang="en-US" sz="2800" dirty="0"/>
              <a:t>でも同様の結果が得られた</a:t>
            </a:r>
          </a:p>
        </p:txBody>
      </p:sp>
    </p:spTree>
    <p:extLst>
      <p:ext uri="{BB962C8B-B14F-4D97-AF65-F5344CB8AC3E}">
        <p14:creationId xmlns:p14="http://schemas.microsoft.com/office/powerpoint/2010/main" val="3313690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a:solidFill>
                  <a:schemeClr val="bg1"/>
                </a:solidFill>
                <a:latin typeface="Meiryo UI" panose="020B0604030504040204" pitchFamily="50" charset="-128"/>
                <a:ea typeface="Meiryo UI" panose="020B0604030504040204" pitchFamily="50" charset="-128"/>
              </a:rPr>
              <a:t>14/16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実験結果・考察　</a:t>
            </a:r>
            <a:endParaRPr kumimoji="1" lang="ja-JP" altLang="en-US" sz="1800" dirty="0">
              <a:ea typeface="Meiryo UI" panose="020B0604030504040204" pitchFamily="50" charset="-128"/>
            </a:endParaRPr>
          </a:p>
        </p:txBody>
      </p:sp>
      <p:sp>
        <p:nvSpPr>
          <p:cNvPr id="4" name="正方形/長方形 3">
            <a:extLst>
              <a:ext uri="{FF2B5EF4-FFF2-40B4-BE49-F238E27FC236}">
                <a16:creationId xmlns:a16="http://schemas.microsoft.com/office/drawing/2014/main" xmlns="" id="{88AAE27B-E93B-4A34-A02B-C3622E9AC668}"/>
              </a:ext>
            </a:extLst>
          </p:cNvPr>
          <p:cNvSpPr/>
          <p:nvPr/>
        </p:nvSpPr>
        <p:spPr>
          <a:xfrm>
            <a:off x="285713" y="1137898"/>
            <a:ext cx="3417923" cy="461665"/>
          </a:xfrm>
          <a:prstGeom prst="rect">
            <a:avLst/>
          </a:prstGeom>
        </p:spPr>
        <p:txBody>
          <a:bodyPr wrap="none">
            <a:spAutoFit/>
          </a:bodyPr>
          <a:lstStyle/>
          <a:p>
            <a:pPr marL="342900" indent="-342900">
              <a:buFont typeface="Wingdings" panose="05000000000000000000" pitchFamily="2" charset="2"/>
              <a:buChar char="u"/>
            </a:pPr>
            <a:r>
              <a:rPr lang="ja-JP" altLang="en-US" sz="2400" b="1" kern="0" dirty="0">
                <a:solidFill>
                  <a:schemeClr val="accent6">
                    <a:lumMod val="75000"/>
                  </a:schemeClr>
                </a:solidFill>
                <a:ea typeface="Meiryo UI" panose="020B0604030504040204" pitchFamily="50" charset="-128"/>
              </a:rPr>
              <a:t>後縁付近液挙動まとめ</a:t>
            </a:r>
            <a:endParaRPr lang="en-US" altLang="ja-JP" sz="2400" b="1" kern="0" dirty="0">
              <a:solidFill>
                <a:schemeClr val="accent6">
                  <a:lumMod val="75000"/>
                </a:schemeClr>
              </a:solidFill>
              <a:ea typeface="Meiryo UI" panose="020B0604030504040204" pitchFamily="50" charset="-128"/>
            </a:endParaRPr>
          </a:p>
        </p:txBody>
      </p:sp>
      <p:graphicFrame>
        <p:nvGraphicFramePr>
          <p:cNvPr id="12" name="表 11">
            <a:extLst>
              <a:ext uri="{FF2B5EF4-FFF2-40B4-BE49-F238E27FC236}">
                <a16:creationId xmlns:a16="http://schemas.microsoft.com/office/drawing/2014/main" xmlns="" id="{B8A34C7F-5CF5-433C-B501-1E90262141F1}"/>
              </a:ext>
            </a:extLst>
          </p:cNvPr>
          <p:cNvGraphicFramePr>
            <a:graphicFrameLocks noGrp="1"/>
          </p:cNvGraphicFramePr>
          <p:nvPr>
            <p:extLst/>
          </p:nvPr>
        </p:nvGraphicFramePr>
        <p:xfrm>
          <a:off x="334114" y="1589834"/>
          <a:ext cx="8475771" cy="1819512"/>
        </p:xfrm>
        <a:graphic>
          <a:graphicData uri="http://schemas.openxmlformats.org/drawingml/2006/table">
            <a:tbl>
              <a:tblPr/>
              <a:tblGrid>
                <a:gridCol w="770525">
                  <a:extLst>
                    <a:ext uri="{9D8B030D-6E8A-4147-A177-3AD203B41FA5}">
                      <a16:colId xmlns:a16="http://schemas.microsoft.com/office/drawing/2014/main" xmlns="" val="258101168"/>
                    </a:ext>
                  </a:extLst>
                </a:gridCol>
                <a:gridCol w="770525">
                  <a:extLst>
                    <a:ext uri="{9D8B030D-6E8A-4147-A177-3AD203B41FA5}">
                      <a16:colId xmlns:a16="http://schemas.microsoft.com/office/drawing/2014/main" xmlns="" val="1655672773"/>
                    </a:ext>
                  </a:extLst>
                </a:gridCol>
                <a:gridCol w="770525">
                  <a:extLst>
                    <a:ext uri="{9D8B030D-6E8A-4147-A177-3AD203B41FA5}">
                      <a16:colId xmlns:a16="http://schemas.microsoft.com/office/drawing/2014/main" xmlns="" val="1429285769"/>
                    </a:ext>
                  </a:extLst>
                </a:gridCol>
                <a:gridCol w="3082098">
                  <a:extLst>
                    <a:ext uri="{9D8B030D-6E8A-4147-A177-3AD203B41FA5}">
                      <a16:colId xmlns:a16="http://schemas.microsoft.com/office/drawing/2014/main" xmlns="" val="534760152"/>
                    </a:ext>
                  </a:extLst>
                </a:gridCol>
                <a:gridCol w="3082098">
                  <a:extLst>
                    <a:ext uri="{9D8B030D-6E8A-4147-A177-3AD203B41FA5}">
                      <a16:colId xmlns:a16="http://schemas.microsoft.com/office/drawing/2014/main" xmlns="" val="3528888976"/>
                    </a:ext>
                  </a:extLst>
                </a:gridCol>
              </a:tblGrid>
              <a:tr h="350187">
                <a:tc gridSpan="2">
                  <a:txBody>
                    <a:bodyPr/>
                    <a:lstStyle/>
                    <a:p>
                      <a:pPr algn="ctr" fontAlgn="ctr"/>
                      <a:r>
                        <a:rPr lang="ja-JP" altLang="en-US" sz="2000" b="0" i="0" u="none" strike="noStrike" dirty="0">
                          <a:solidFill>
                            <a:srgbClr val="000000"/>
                          </a:solidFill>
                          <a:effectLst/>
                          <a:latin typeface="+mn-ea"/>
                          <a:ea typeface="+mn-ea"/>
                        </a:rPr>
                        <a:t>　</a:t>
                      </a:r>
                    </a:p>
                  </a:txBody>
                  <a:tcPr marL="93567" marR="93567" marT="46783" marB="46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tcPr>
                </a:tc>
                <a:tc hMerge="1">
                  <a:txBody>
                    <a:bodyPr/>
                    <a:lstStyle/>
                    <a:p>
                      <a:endParaRPr kumimoji="1" lang="ja-JP" altLang="en-US"/>
                    </a:p>
                  </a:txBody>
                  <a:tcPr/>
                </a:tc>
                <a:tc gridSpan="2">
                  <a:txBody>
                    <a:bodyPr/>
                    <a:lstStyle/>
                    <a:p>
                      <a:pPr algn="ctr" fontAlgn="ctr"/>
                      <a:r>
                        <a:rPr lang="ja-JP" altLang="en-US" sz="2000" b="0" i="0" u="none" strike="noStrike">
                          <a:solidFill>
                            <a:srgbClr val="000000"/>
                          </a:solidFill>
                          <a:effectLst/>
                          <a:latin typeface="+mn-ea"/>
                          <a:ea typeface="+mn-ea"/>
                        </a:rPr>
                        <a:t>通常翼</a:t>
                      </a:r>
                    </a:p>
                  </a:txBody>
                  <a:tcPr marL="93567" marR="93567" marT="46783" marB="46783"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ja-JP" altLang="en-US" sz="2000" b="0" i="0" u="none" strike="noStrike">
                          <a:solidFill>
                            <a:srgbClr val="000000"/>
                          </a:solidFill>
                          <a:effectLst/>
                          <a:latin typeface="+mn-ea"/>
                          <a:ea typeface="+mn-ea"/>
                        </a:rPr>
                        <a:t>尖り翼</a:t>
                      </a:r>
                    </a:p>
                  </a:txBody>
                  <a:tcPr marL="7407" marR="7407" marT="74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xmlns="" val="3775202376"/>
                  </a:ext>
                </a:extLst>
              </a:tr>
              <a:tr h="350187">
                <a:tc rowSpan="4">
                  <a:txBody>
                    <a:bodyPr/>
                    <a:lstStyle/>
                    <a:p>
                      <a:pPr algn="ctr" fontAlgn="ctr"/>
                      <a:r>
                        <a:rPr lang="ja-JP" altLang="en-US" sz="2000" b="0" i="0" u="none" strike="noStrike" dirty="0">
                          <a:solidFill>
                            <a:srgbClr val="000000"/>
                          </a:solidFill>
                          <a:effectLst/>
                          <a:latin typeface="+mn-ea"/>
                          <a:ea typeface="+mn-ea"/>
                        </a:rPr>
                        <a:t>飛散</a:t>
                      </a:r>
                    </a:p>
                  </a:txBody>
                  <a:tcPr marL="93567" marR="93567" marT="46783" marB="46783"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fontAlgn="ctr"/>
                      <a:r>
                        <a:rPr lang="en-US" altLang="ja-JP" sz="2000" b="0" i="0" u="none" strike="noStrike">
                          <a:solidFill>
                            <a:srgbClr val="000000"/>
                          </a:solidFill>
                          <a:effectLst/>
                          <a:latin typeface="+mn-ea"/>
                          <a:ea typeface="+mn-ea"/>
                        </a:rPr>
                        <a:t>+7°,+3°</a:t>
                      </a:r>
                    </a:p>
                  </a:txBody>
                  <a:tcPr marL="93567" marR="93567" marT="46783" marB="46783"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2000" b="0" i="0" u="none" strike="noStrike">
                          <a:solidFill>
                            <a:srgbClr val="000000"/>
                          </a:solidFill>
                          <a:effectLst/>
                          <a:latin typeface="+mn-ea"/>
                          <a:ea typeface="+mn-ea"/>
                        </a:rPr>
                        <a:t>"bag"</a:t>
                      </a:r>
                      <a:r>
                        <a:rPr lang="ja-JP" altLang="en-US" sz="2000" b="0" i="0" u="none" strike="noStrike">
                          <a:solidFill>
                            <a:srgbClr val="000000"/>
                          </a:solidFill>
                          <a:effectLst/>
                          <a:latin typeface="+mn-ea"/>
                          <a:ea typeface="+mn-ea"/>
                        </a:rPr>
                        <a:t>を形成→破裂して微粒化</a:t>
                      </a:r>
                    </a:p>
                  </a:txBody>
                  <a:tcPr marL="93567" marR="93567" marT="46783" marB="46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xmlns="" val="286044326"/>
                  </a:ext>
                </a:extLst>
              </a:tr>
              <a:tr h="266719">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altLang="ja-JP" sz="2000" b="0" i="0" u="none" strike="noStrike">
                          <a:solidFill>
                            <a:srgbClr val="000000"/>
                          </a:solidFill>
                          <a:effectLst/>
                          <a:latin typeface="+mn-ea"/>
                          <a:ea typeface="+mn-ea"/>
                        </a:rPr>
                        <a:t>+7°</a:t>
                      </a:r>
                    </a:p>
                  </a:txBody>
                  <a:tcPr marL="7407" marR="7407" marT="74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ja-JP" altLang="en-US" sz="2000" b="0" i="0" u="none" strike="noStrike" dirty="0">
                          <a:solidFill>
                            <a:srgbClr val="000000"/>
                          </a:solidFill>
                          <a:effectLst/>
                          <a:latin typeface="+mn-ea"/>
                          <a:ea typeface="+mn-ea"/>
                        </a:rPr>
                        <a:t>規模小</a:t>
                      </a:r>
                    </a:p>
                  </a:txBody>
                  <a:tcPr marL="93567" marR="93567" marT="46783" marB="4678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0" i="0" u="none" strike="noStrike">
                          <a:solidFill>
                            <a:srgbClr val="000000"/>
                          </a:solidFill>
                          <a:effectLst/>
                          <a:latin typeface="+mn-ea"/>
                          <a:ea typeface="+mn-ea"/>
                        </a:rPr>
                        <a:t>規模大、液量多</a:t>
                      </a:r>
                    </a:p>
                  </a:txBody>
                  <a:tcPr marL="7407" marR="7407" marT="74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12606418"/>
                  </a:ext>
                </a:extLst>
              </a:tr>
              <a:tr h="266719">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altLang="ja-JP" sz="2000" b="0" i="0" u="none" strike="noStrike">
                          <a:solidFill>
                            <a:srgbClr val="000000"/>
                          </a:solidFill>
                          <a:effectLst/>
                          <a:latin typeface="+mn-ea"/>
                          <a:ea typeface="+mn-ea"/>
                        </a:rPr>
                        <a:t>+3°</a:t>
                      </a:r>
                    </a:p>
                  </a:txBody>
                  <a:tcPr marL="7407" marR="7407" marT="74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kumimoji="1" lang="ja-JP" altLang="en-US"/>
                    </a:p>
                  </a:txBody>
                  <a:tcPr/>
                </a:tc>
                <a:tc>
                  <a:txBody>
                    <a:bodyPr/>
                    <a:lstStyle/>
                    <a:p>
                      <a:pPr algn="ctr" fontAlgn="ctr"/>
                      <a:r>
                        <a:rPr lang="ja-JP" altLang="en-US" sz="2000" b="0" i="0" u="none" strike="noStrike" dirty="0">
                          <a:solidFill>
                            <a:srgbClr val="000000"/>
                          </a:solidFill>
                          <a:effectLst/>
                          <a:latin typeface="+mn-ea"/>
                          <a:ea typeface="+mn-ea"/>
                        </a:rPr>
                        <a:t>規模大</a:t>
                      </a:r>
                    </a:p>
                  </a:txBody>
                  <a:tcPr marL="7407" marR="7407" marT="74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67981797"/>
                  </a:ext>
                </a:extLst>
              </a:tr>
              <a:tr h="350187">
                <a:tc vMerge="1">
                  <a:txBody>
                    <a:bodyPr/>
                    <a:lstStyle/>
                    <a:p>
                      <a:endParaRPr kumimoji="1" lang="ja-JP" altLang="en-US"/>
                    </a:p>
                  </a:txBody>
                  <a:tcPr/>
                </a:tc>
                <a:tc>
                  <a:txBody>
                    <a:bodyPr/>
                    <a:lstStyle/>
                    <a:p>
                      <a:pPr algn="l" fontAlgn="ctr"/>
                      <a:r>
                        <a:rPr lang="en-US" altLang="ja-JP" sz="2000" b="0" i="0" u="none" strike="noStrike">
                          <a:solidFill>
                            <a:srgbClr val="000000"/>
                          </a:solidFill>
                          <a:effectLst/>
                          <a:latin typeface="+mn-ea"/>
                          <a:ea typeface="+mn-ea"/>
                        </a:rPr>
                        <a:t>-7°</a:t>
                      </a:r>
                    </a:p>
                  </a:txBody>
                  <a:tcPr marL="7407" marR="7407" marT="74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ja-JP" altLang="en-US" sz="2000" b="0" i="0" u="none" strike="noStrike" dirty="0">
                          <a:solidFill>
                            <a:srgbClr val="000000"/>
                          </a:solidFill>
                          <a:effectLst/>
                          <a:latin typeface="+mn-ea"/>
                          <a:ea typeface="+mn-ea"/>
                        </a:rPr>
                        <a:t>千切れるように飛散して</a:t>
                      </a:r>
                      <a:r>
                        <a:rPr lang="en-US" altLang="ja-JP" sz="2000" b="0" i="0" u="none" strike="noStrike" dirty="0">
                          <a:solidFill>
                            <a:srgbClr val="000000"/>
                          </a:solidFill>
                          <a:effectLst/>
                          <a:latin typeface="+mn-ea"/>
                          <a:ea typeface="+mn-ea"/>
                        </a:rPr>
                        <a:t>2</a:t>
                      </a:r>
                      <a:r>
                        <a:rPr lang="ja-JP" altLang="en-US" sz="2000" b="0" i="0" u="none" strike="noStrike" dirty="0">
                          <a:solidFill>
                            <a:srgbClr val="000000"/>
                          </a:solidFill>
                          <a:effectLst/>
                          <a:latin typeface="+mn-ea"/>
                          <a:ea typeface="+mn-ea"/>
                        </a:rPr>
                        <a:t>次微粒化</a:t>
                      </a:r>
                    </a:p>
                  </a:txBody>
                  <a:tcPr marL="93567" marR="93567" marT="46783" marB="46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xmlns="" val="2669157945"/>
                  </a:ext>
                </a:extLst>
              </a:tr>
            </a:tbl>
          </a:graphicData>
        </a:graphic>
      </p:graphicFrame>
      <p:sp>
        <p:nvSpPr>
          <p:cNvPr id="19" name="テキスト ボックス 18">
            <a:extLst>
              <a:ext uri="{FF2B5EF4-FFF2-40B4-BE49-F238E27FC236}">
                <a16:creationId xmlns:a16="http://schemas.microsoft.com/office/drawing/2014/main" xmlns="" id="{23EDB87E-16D6-4CD9-917A-AB7822F4B3A4}"/>
              </a:ext>
            </a:extLst>
          </p:cNvPr>
          <p:cNvSpPr txBox="1"/>
          <p:nvPr/>
        </p:nvSpPr>
        <p:spPr>
          <a:xfrm>
            <a:off x="4072323" y="1153539"/>
            <a:ext cx="4714752" cy="369332"/>
          </a:xfrm>
          <a:prstGeom prst="rect">
            <a:avLst/>
          </a:prstGeom>
          <a:noFill/>
        </p:spPr>
        <p:txBody>
          <a:bodyPr wrap="none" rtlCol="0">
            <a:spAutoFit/>
          </a:bodyPr>
          <a:lstStyle/>
          <a:p>
            <a:r>
              <a:rPr lang="ja-JP" altLang="en-US" dirty="0"/>
              <a:t>＊規模大とはスパン方向の広がりが大きいこと</a:t>
            </a:r>
            <a:endParaRPr kumimoji="1" lang="ja-JP" altLang="en-US" dirty="0"/>
          </a:p>
        </p:txBody>
      </p:sp>
      <p:sp>
        <p:nvSpPr>
          <p:cNvPr id="30" name="正方形/長方形 29">
            <a:extLst>
              <a:ext uri="{FF2B5EF4-FFF2-40B4-BE49-F238E27FC236}">
                <a16:creationId xmlns:a16="http://schemas.microsoft.com/office/drawing/2014/main" xmlns="" id="{962370F5-9944-4BD3-9E03-EE29E50F4EDD}"/>
              </a:ext>
            </a:extLst>
          </p:cNvPr>
          <p:cNvSpPr/>
          <p:nvPr/>
        </p:nvSpPr>
        <p:spPr>
          <a:xfrm>
            <a:off x="315848" y="3681771"/>
            <a:ext cx="3276859" cy="461665"/>
          </a:xfrm>
          <a:prstGeom prst="rect">
            <a:avLst/>
          </a:prstGeom>
        </p:spPr>
        <p:txBody>
          <a:bodyPr wrap="none">
            <a:spAutoFit/>
          </a:bodyPr>
          <a:lstStyle/>
          <a:p>
            <a:pPr marL="342900" indent="-342900">
              <a:buFont typeface="Wingdings" panose="05000000000000000000" pitchFamily="2" charset="2"/>
              <a:buChar char="u"/>
            </a:pPr>
            <a:r>
              <a:rPr lang="ja-JP" altLang="en-US" sz="2400" b="1" kern="0" dirty="0">
                <a:solidFill>
                  <a:schemeClr val="accent6">
                    <a:lumMod val="75000"/>
                  </a:schemeClr>
                </a:solidFill>
                <a:ea typeface="Meiryo UI" panose="020B0604030504040204" pitchFamily="50" charset="-128"/>
              </a:rPr>
              <a:t>尖り翼の液だまり変化</a:t>
            </a:r>
            <a:endParaRPr lang="en-US" altLang="ja-JP" sz="2400" b="1" kern="0" dirty="0">
              <a:solidFill>
                <a:schemeClr val="accent6">
                  <a:lumMod val="75000"/>
                </a:schemeClr>
              </a:solidFill>
              <a:ea typeface="Meiryo UI" panose="020B0604030504040204" pitchFamily="50" charset="-128"/>
            </a:endParaRPr>
          </a:p>
        </p:txBody>
      </p:sp>
      <p:pic>
        <p:nvPicPr>
          <p:cNvPr id="23" name="図 22">
            <a:extLst>
              <a:ext uri="{FF2B5EF4-FFF2-40B4-BE49-F238E27FC236}">
                <a16:creationId xmlns:a16="http://schemas.microsoft.com/office/drawing/2014/main" xmlns="" id="{704E72D7-8239-44E2-9BFE-F77A2A2BA200}"/>
              </a:ext>
            </a:extLst>
          </p:cNvPr>
          <p:cNvPicPr>
            <a:picLocks noChangeAspect="1"/>
          </p:cNvPicPr>
          <p:nvPr/>
        </p:nvPicPr>
        <p:blipFill>
          <a:blip r:embed="rId3"/>
          <a:stretch>
            <a:fillRect/>
          </a:stretch>
        </p:blipFill>
        <p:spPr>
          <a:xfrm>
            <a:off x="5292080" y="3465358"/>
            <a:ext cx="3276859" cy="3270280"/>
          </a:xfrm>
          <a:prstGeom prst="rect">
            <a:avLst/>
          </a:prstGeom>
        </p:spPr>
      </p:pic>
      <p:sp>
        <p:nvSpPr>
          <p:cNvPr id="27" name="テキスト ボックス 26">
            <a:extLst>
              <a:ext uri="{FF2B5EF4-FFF2-40B4-BE49-F238E27FC236}">
                <a16:creationId xmlns:a16="http://schemas.microsoft.com/office/drawing/2014/main" xmlns="" id="{006B4565-A57D-4434-BC9E-C998BB23A339}"/>
              </a:ext>
            </a:extLst>
          </p:cNvPr>
          <p:cNvSpPr txBox="1"/>
          <p:nvPr/>
        </p:nvSpPr>
        <p:spPr>
          <a:xfrm>
            <a:off x="467544" y="4315668"/>
            <a:ext cx="4724762" cy="830997"/>
          </a:xfrm>
          <a:prstGeom prst="rect">
            <a:avLst/>
          </a:prstGeom>
          <a:noFill/>
        </p:spPr>
        <p:txBody>
          <a:bodyPr wrap="square" rtlCol="0">
            <a:spAutoFit/>
          </a:bodyPr>
          <a:lstStyle/>
          <a:p>
            <a:r>
              <a:rPr kumimoji="1" lang="ja-JP" altLang="en-US" sz="2400" dirty="0"/>
              <a:t>尖り翼は迎角に相関して液だまりの幅が増加する</a:t>
            </a:r>
            <a:endParaRPr kumimoji="1" lang="en-US" altLang="ja-JP" sz="2400" dirty="0"/>
          </a:p>
        </p:txBody>
      </p:sp>
    </p:spTree>
    <p:extLst>
      <p:ext uri="{BB962C8B-B14F-4D97-AF65-F5344CB8AC3E}">
        <p14:creationId xmlns:p14="http://schemas.microsoft.com/office/powerpoint/2010/main" val="407096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D4837E3-608D-4A9A-81A5-F0B7557CF5BF}"/>
              </a:ext>
            </a:extLst>
          </p:cNvPr>
          <p:cNvSpPr>
            <a:spLocks noGrp="1"/>
          </p:cNvSpPr>
          <p:nvPr>
            <p:ph type="title"/>
          </p:nvPr>
        </p:nvSpPr>
        <p:spPr>
          <a:xfrm>
            <a:off x="205721" y="140860"/>
            <a:ext cx="2619042" cy="649287"/>
          </a:xfrm>
        </p:spPr>
        <p:txBody>
          <a:bodyPr/>
          <a:lstStyle/>
          <a:p>
            <a:r>
              <a:rPr kumimoji="1" lang="ja-JP" altLang="en-US" sz="2800" b="1" dirty="0">
                <a:solidFill>
                  <a:schemeClr val="accent6"/>
                </a:solidFill>
                <a:latin typeface="Meiryo UI" panose="020B0604030504040204" pitchFamily="50" charset="-128"/>
                <a:ea typeface="Meiryo UI" panose="020B0604030504040204" pitchFamily="50" charset="-128"/>
              </a:rPr>
              <a:t>研究目的・手法</a:t>
            </a:r>
          </a:p>
        </p:txBody>
      </p:sp>
      <p:sp>
        <p:nvSpPr>
          <p:cNvPr id="6" name="テキスト ボックス 5">
            <a:extLst>
              <a:ext uri="{FF2B5EF4-FFF2-40B4-BE49-F238E27FC236}">
                <a16:creationId xmlns:a16="http://schemas.microsoft.com/office/drawing/2014/main" xmlns="" id="{BAEFF13A-FB28-43B1-963B-05E9F9005B24}"/>
              </a:ext>
            </a:extLst>
          </p:cNvPr>
          <p:cNvSpPr txBox="1"/>
          <p:nvPr/>
        </p:nvSpPr>
        <p:spPr>
          <a:xfrm>
            <a:off x="205721" y="1163817"/>
            <a:ext cx="7924798" cy="1323439"/>
          </a:xfrm>
          <a:prstGeom prst="rect">
            <a:avLst/>
          </a:prstGeom>
          <a:noFill/>
        </p:spPr>
        <p:txBody>
          <a:bodyPr wrap="square" rtlCol="0">
            <a:spAutoFit/>
          </a:bodyPr>
          <a:lstStyle/>
          <a:p>
            <a:pPr lvl="0"/>
            <a:r>
              <a:rPr lang="ja-JP" altLang="en-US" sz="2600" b="1" u="sng" dirty="0">
                <a:solidFill>
                  <a:srgbClr val="002060"/>
                </a:solidFill>
                <a:latin typeface="Meiryo UI"/>
                <a:ea typeface="Meiryo UI"/>
              </a:rPr>
              <a:t>研究目的</a:t>
            </a:r>
            <a:endParaRPr lang="en-US" altLang="ja-JP" sz="2600" b="1" u="sng" dirty="0">
              <a:solidFill>
                <a:srgbClr val="002060"/>
              </a:solidFill>
              <a:latin typeface="Meiryo UI"/>
              <a:ea typeface="Meiryo UI"/>
            </a:endParaRPr>
          </a:p>
          <a:p>
            <a:pPr lvl="0"/>
            <a:endParaRPr lang="ja-JP" altLang="en-US" sz="400" b="1" u="sng" dirty="0">
              <a:solidFill>
                <a:srgbClr val="002060"/>
              </a:solidFill>
              <a:latin typeface="Meiryo UI"/>
              <a:ea typeface="Meiryo UI"/>
            </a:endParaRPr>
          </a:p>
          <a:p>
            <a:endParaRPr kumimoji="1" lang="en-US" altLang="ja-JP" sz="200" dirty="0">
              <a:latin typeface="+mn-ea"/>
              <a:ea typeface="+mn-ea"/>
            </a:endParaRPr>
          </a:p>
          <a:p>
            <a:r>
              <a:rPr lang="ja-JP" altLang="en-US" sz="2400" dirty="0">
                <a:solidFill>
                  <a:srgbClr val="000000"/>
                </a:solidFill>
                <a:latin typeface="Meiryo UI" panose="020B0604030504040204" pitchFamily="50" charset="-128"/>
                <a:ea typeface="Meiryo UI" panose="020B0604030504040204" pitchFamily="50" charset="-128"/>
              </a:rPr>
              <a:t>エロ</a:t>
            </a:r>
            <a:r>
              <a:rPr lang="en-US" altLang="ja-JP" sz="2400" dirty="0">
                <a:solidFill>
                  <a:srgbClr val="000000"/>
                </a:solidFill>
                <a:latin typeface="Meiryo UI" panose="020B0604030504040204" pitchFamily="50" charset="-128"/>
                <a:ea typeface="Meiryo UI" panose="020B0604030504040204" pitchFamily="50" charset="-128"/>
              </a:rPr>
              <a:t>―</a:t>
            </a:r>
            <a:r>
              <a:rPr lang="ja-JP" altLang="en-US" sz="2400" dirty="0">
                <a:solidFill>
                  <a:srgbClr val="000000"/>
                </a:solidFill>
                <a:latin typeface="Meiryo UI" panose="020B0604030504040204" pitchFamily="50" charset="-128"/>
                <a:ea typeface="Meiryo UI" panose="020B0604030504040204" pitchFamily="50" charset="-128"/>
              </a:rPr>
              <a:t>ジョンの要因となる粗大液滴形成について基礎的知見を得ることを目的とする。</a:t>
            </a:r>
            <a:endParaRPr kumimoji="1" lang="ja-JP" altLang="en-US" sz="24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xmlns="" id="{8A17871C-C2DA-4265-AED7-26E160862C1C}"/>
              </a:ext>
            </a:extLst>
          </p:cNvPr>
          <p:cNvSpPr txBox="1"/>
          <p:nvPr/>
        </p:nvSpPr>
        <p:spPr>
          <a:xfrm>
            <a:off x="205721" y="4847747"/>
            <a:ext cx="8210871" cy="1323439"/>
          </a:xfrm>
          <a:prstGeom prst="rect">
            <a:avLst/>
          </a:prstGeom>
          <a:noFill/>
        </p:spPr>
        <p:txBody>
          <a:bodyPr wrap="square" rtlCol="0">
            <a:spAutoFit/>
          </a:bodyPr>
          <a:lstStyle/>
          <a:p>
            <a:pPr lvl="0"/>
            <a:r>
              <a:rPr lang="ja-JP" altLang="en-US" sz="2600" b="1" u="sng" dirty="0">
                <a:solidFill>
                  <a:srgbClr val="002060"/>
                </a:solidFill>
                <a:latin typeface="Meiryo UI" panose="020B0604030504040204" pitchFamily="50" charset="-128"/>
                <a:ea typeface="Meiryo UI" panose="020B0604030504040204" pitchFamily="50" charset="-128"/>
              </a:rPr>
              <a:t>研究手法</a:t>
            </a:r>
            <a:endParaRPr lang="en-US" altLang="ja-JP" sz="2600" b="1" u="sng" dirty="0">
              <a:solidFill>
                <a:srgbClr val="002060"/>
              </a:solidFill>
              <a:latin typeface="Meiryo UI" panose="020B0604030504040204" pitchFamily="50" charset="-128"/>
              <a:ea typeface="Meiryo UI" panose="020B0604030504040204" pitchFamily="50" charset="-128"/>
            </a:endParaRPr>
          </a:p>
          <a:p>
            <a:pPr lvl="0"/>
            <a:endParaRPr lang="en-US" altLang="ja-JP" sz="400" b="1" u="sng" dirty="0">
              <a:solidFill>
                <a:srgbClr val="002060"/>
              </a:solidFill>
              <a:latin typeface="Meiryo UI" panose="020B0604030504040204" pitchFamily="50" charset="-128"/>
              <a:ea typeface="Meiryo UI" panose="020B0604030504040204" pitchFamily="50" charset="-128"/>
            </a:endParaRPr>
          </a:p>
          <a:p>
            <a:pPr lvl="0"/>
            <a:endParaRPr lang="ja-JP" altLang="en-US" sz="200" dirty="0">
              <a:solidFill>
                <a:srgbClr val="00206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噴霧ノズルが設置された風洞において，後縁形状の異なる</a:t>
            </a:r>
            <a:r>
              <a:rPr lang="en-US" altLang="ja-JP" sz="2400" dirty="0">
                <a:latin typeface="Meiryo UI" panose="020B0604030504040204" pitchFamily="50" charset="-128"/>
                <a:ea typeface="Meiryo UI" panose="020B0604030504040204" pitchFamily="50" charset="-128"/>
              </a:rPr>
              <a:t>2</a:t>
            </a:r>
            <a:r>
              <a:rPr lang="ja-JP" altLang="en-US" sz="2400" dirty="0">
                <a:latin typeface="Meiryo UI" panose="020B0604030504040204" pitchFamily="50" charset="-128"/>
                <a:ea typeface="Meiryo UI" panose="020B0604030504040204" pitchFamily="50" charset="-128"/>
              </a:rPr>
              <a:t>種類の翼後縁から飛散する液滴を</a:t>
            </a:r>
            <a:r>
              <a:rPr lang="ja-JP" altLang="en-US" sz="2400" dirty="0">
                <a:solidFill>
                  <a:srgbClr val="000000"/>
                </a:solidFill>
                <a:latin typeface="Meiryo UI" panose="020B0604030504040204" pitchFamily="50" charset="-128"/>
                <a:ea typeface="Meiryo UI" panose="020B0604030504040204" pitchFamily="50" charset="-128"/>
              </a:rPr>
              <a:t>ハイスピードカメラで</a:t>
            </a:r>
            <a:r>
              <a:rPr lang="ja-JP" altLang="en-US" sz="2400" dirty="0">
                <a:latin typeface="Meiryo UI" panose="020B0604030504040204" pitchFamily="50" charset="-128"/>
                <a:ea typeface="Meiryo UI" panose="020B0604030504040204" pitchFamily="50" charset="-128"/>
              </a:rPr>
              <a:t>撮影する</a:t>
            </a:r>
            <a:endParaRPr lang="en-US" altLang="ja-JP" sz="24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xmlns="" id="{7E74DC44-2CEB-4AF3-AA24-39A1AF3A1AB2}"/>
              </a:ext>
            </a:extLst>
          </p:cNvPr>
          <p:cNvSpPr txBox="1"/>
          <p:nvPr/>
        </p:nvSpPr>
        <p:spPr>
          <a:xfrm>
            <a:off x="8423920" y="781209"/>
            <a:ext cx="720080"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2</a:t>
            </a:r>
            <a:r>
              <a:rPr kumimoji="1" lang="en-US" altLang="ja-JP" sz="1600" dirty="0">
                <a:solidFill>
                  <a:schemeClr val="bg1"/>
                </a:solidFill>
                <a:latin typeface="Meiryo UI" panose="020B0604030504040204" pitchFamily="50" charset="-128"/>
                <a:ea typeface="Meiryo UI" panose="020B0604030504040204" pitchFamily="50" charset="-128"/>
              </a:rPr>
              <a:t>/12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3" name="矢印: 下 2">
            <a:extLst>
              <a:ext uri="{FF2B5EF4-FFF2-40B4-BE49-F238E27FC236}">
                <a16:creationId xmlns:a16="http://schemas.microsoft.com/office/drawing/2014/main" xmlns="" id="{0F650C36-790B-4190-A293-A4EAD51F4709}"/>
              </a:ext>
            </a:extLst>
          </p:cNvPr>
          <p:cNvSpPr/>
          <p:nvPr/>
        </p:nvSpPr>
        <p:spPr>
          <a:xfrm>
            <a:off x="3805946" y="2467220"/>
            <a:ext cx="724347" cy="6505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xmlns="" id="{D55D449D-8E27-4D68-909E-5D1C1D41ABFD}"/>
              </a:ext>
            </a:extLst>
          </p:cNvPr>
          <p:cNvSpPr txBox="1"/>
          <p:nvPr/>
        </p:nvSpPr>
        <p:spPr>
          <a:xfrm>
            <a:off x="210968" y="3234595"/>
            <a:ext cx="8722047" cy="830997"/>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rPr>
              <a:t>翼周りの液挙動の様子を可視化し、後縁形状が翼周りの液挙動に及ぼす影響を調べる</a:t>
            </a:r>
            <a:endParaRPr kumimoji="1" lang="ja-JP" altLang="en-US" sz="24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xmlns="" id="{F9272177-3895-43EB-B4A3-FC30803CD88C}"/>
              </a:ext>
            </a:extLst>
          </p:cNvPr>
          <p:cNvSpPr txBox="1"/>
          <p:nvPr/>
        </p:nvSpPr>
        <p:spPr>
          <a:xfrm>
            <a:off x="4716016" y="2545459"/>
            <a:ext cx="3967753" cy="400110"/>
          </a:xfrm>
          <a:prstGeom prst="rect">
            <a:avLst/>
          </a:prstGeom>
          <a:noFill/>
        </p:spPr>
        <p:txBody>
          <a:bodyPr wrap="none" rtlCol="0">
            <a:spAutoFit/>
          </a:bodyPr>
          <a:lstStyle/>
          <a:p>
            <a:r>
              <a:rPr kumimoji="1" lang="ja-JP" altLang="en-US" sz="2000" dirty="0">
                <a:solidFill>
                  <a:schemeClr val="accent2"/>
                </a:solidFill>
              </a:rPr>
              <a:t>飛散は後縁形状に感度ある可能性</a:t>
            </a:r>
          </a:p>
        </p:txBody>
      </p:sp>
    </p:spTree>
    <p:extLst>
      <p:ext uri="{BB962C8B-B14F-4D97-AF65-F5344CB8AC3E}">
        <p14:creationId xmlns:p14="http://schemas.microsoft.com/office/powerpoint/2010/main" val="293884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2931" t="10247" r="2271" b="7823"/>
          <a:stretch/>
        </p:blipFill>
        <p:spPr>
          <a:xfrm>
            <a:off x="486785" y="1196751"/>
            <a:ext cx="8631301" cy="3726845"/>
          </a:xfrm>
          <a:prstGeom prst="rect">
            <a:avLst/>
          </a:prstGeom>
        </p:spPr>
      </p:pic>
      <p:sp>
        <p:nvSpPr>
          <p:cNvPr id="2" name="タイトル 1"/>
          <p:cNvSpPr>
            <a:spLocks noGrp="1"/>
          </p:cNvSpPr>
          <p:nvPr>
            <p:ph type="title"/>
          </p:nvPr>
        </p:nvSpPr>
        <p:spPr>
          <a:xfrm>
            <a:off x="-98021" y="155403"/>
            <a:ext cx="4643070" cy="649287"/>
          </a:xfrm>
        </p:spPr>
        <p:txBody>
          <a:bodyPr/>
          <a:lstStyle/>
          <a:p>
            <a:pPr marL="360363" algn="l"/>
            <a:r>
              <a:rPr lang="ja-JP" altLang="en-US" sz="2800" b="1" dirty="0">
                <a:solidFill>
                  <a:schemeClr val="accent6">
                    <a:lumMod val="75000"/>
                  </a:schemeClr>
                </a:solidFill>
                <a:ea typeface="Meiryo UI" panose="020B0604030504040204" pitchFamily="50" charset="-128"/>
              </a:rPr>
              <a:t>実験設備・条件　</a:t>
            </a:r>
            <a:r>
              <a:rPr lang="en-US" altLang="ja-JP" sz="2400" b="1" dirty="0">
                <a:solidFill>
                  <a:schemeClr val="accent6">
                    <a:lumMod val="75000"/>
                  </a:schemeClr>
                </a:solidFill>
                <a:ea typeface="Meiryo UI" panose="020B0604030504040204" pitchFamily="50" charset="-128"/>
              </a:rPr>
              <a:t>– </a:t>
            </a:r>
            <a:r>
              <a:rPr lang="ja-JP" altLang="en-US" sz="2400" b="1" dirty="0">
                <a:solidFill>
                  <a:schemeClr val="accent6">
                    <a:lumMod val="75000"/>
                  </a:schemeClr>
                </a:solidFill>
                <a:ea typeface="Meiryo UI" panose="020B0604030504040204" pitchFamily="50" charset="-128"/>
              </a:rPr>
              <a:t>実験設備</a:t>
            </a:r>
            <a:endParaRPr kumimoji="1" lang="ja-JP" altLang="en-US" sz="2000" dirty="0">
              <a:ea typeface="Meiryo UI" panose="020B0604030504040204" pitchFamily="50" charset="-128"/>
            </a:endParaRPr>
          </a:p>
        </p:txBody>
      </p:sp>
      <p:sp>
        <p:nvSpPr>
          <p:cNvPr id="3" name="コンテンツ プレースホルダー 2"/>
          <p:cNvSpPr>
            <a:spLocks noGrp="1"/>
          </p:cNvSpPr>
          <p:nvPr>
            <p:ph idx="1"/>
          </p:nvPr>
        </p:nvSpPr>
        <p:spPr>
          <a:xfrm>
            <a:off x="251520" y="1413446"/>
            <a:ext cx="4793795" cy="494675"/>
          </a:xfrm>
        </p:spPr>
        <p:txBody>
          <a:bodyPr/>
          <a:lstStyle/>
          <a:p>
            <a:pPr>
              <a:buFont typeface="Wingdings" panose="05000000000000000000" pitchFamily="2" charset="2"/>
              <a:buChar char="u"/>
            </a:pPr>
            <a:r>
              <a:rPr lang="ja-JP" altLang="en-US" sz="2400" b="1" dirty="0">
                <a:solidFill>
                  <a:schemeClr val="accent6">
                    <a:lumMod val="75000"/>
                  </a:schemeClr>
                </a:solidFill>
                <a:latin typeface="+mj-lt"/>
                <a:ea typeface="Meiryo UI" panose="020B0604030504040204" pitchFamily="50" charset="-128"/>
              </a:rPr>
              <a:t>実験風洞概観</a:t>
            </a:r>
            <a:endParaRPr kumimoji="1" lang="en-US" altLang="ja-JP" sz="2400" b="1" dirty="0">
              <a:solidFill>
                <a:schemeClr val="accent6">
                  <a:lumMod val="75000"/>
                </a:schemeClr>
              </a:solidFill>
              <a:latin typeface="+mj-lt"/>
              <a:ea typeface="Meiryo UI" panose="020B0604030504040204" pitchFamily="50" charset="-128"/>
            </a:endParaRPr>
          </a:p>
        </p:txBody>
      </p:sp>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3</a:t>
            </a:r>
            <a:r>
              <a:rPr kumimoji="1" lang="en-US" altLang="ja-JP" sz="1600" dirty="0">
                <a:solidFill>
                  <a:schemeClr val="bg1"/>
                </a:solidFill>
                <a:latin typeface="Meiryo UI" panose="020B0604030504040204" pitchFamily="50" charset="-128"/>
                <a:ea typeface="Meiryo UI" panose="020B0604030504040204" pitchFamily="50" charset="-128"/>
              </a:rPr>
              <a:t>/12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t="12429" b="16081"/>
          <a:stretch/>
        </p:blipFill>
        <p:spPr>
          <a:xfrm>
            <a:off x="6197998" y="4987673"/>
            <a:ext cx="2954568" cy="1584176"/>
          </a:xfrm>
          <a:prstGeom prst="rect">
            <a:avLst/>
          </a:prstGeom>
        </p:spPr>
      </p:pic>
      <p:sp>
        <p:nvSpPr>
          <p:cNvPr id="8" name="円/楕円 7"/>
          <p:cNvSpPr/>
          <p:nvPr/>
        </p:nvSpPr>
        <p:spPr>
          <a:xfrm>
            <a:off x="2843808" y="2716044"/>
            <a:ext cx="2592288" cy="12961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6" y="4610168"/>
            <a:ext cx="5994175" cy="2131200"/>
          </a:xfrm>
          <a:prstGeom prst="rect">
            <a:avLst/>
          </a:prstGeom>
        </p:spPr>
      </p:pic>
    </p:spTree>
    <p:extLst>
      <p:ext uri="{BB962C8B-B14F-4D97-AF65-F5344CB8AC3E}">
        <p14:creationId xmlns:p14="http://schemas.microsoft.com/office/powerpoint/2010/main" val="317822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4</a:t>
            </a:r>
            <a:r>
              <a:rPr kumimoji="1" lang="en-US" altLang="ja-JP" sz="1600" dirty="0">
                <a:solidFill>
                  <a:schemeClr val="bg1"/>
                </a:solidFill>
                <a:latin typeface="Meiryo UI" panose="020B0604030504040204" pitchFamily="50" charset="-128"/>
                <a:ea typeface="Meiryo UI" panose="020B0604030504040204" pitchFamily="50" charset="-128"/>
              </a:rPr>
              <a:t>/12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0" name="コンテンツ プレースホルダー 2"/>
          <p:cNvSpPr txBox="1">
            <a:spLocks/>
          </p:cNvSpPr>
          <p:nvPr/>
        </p:nvSpPr>
        <p:spPr bwMode="auto">
          <a:xfrm>
            <a:off x="240036" y="1103303"/>
            <a:ext cx="2829000" cy="5753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u"/>
            </a:pPr>
            <a:r>
              <a:rPr lang="ja-JP" altLang="en-US" sz="2400" b="1" kern="0" dirty="0">
                <a:solidFill>
                  <a:schemeClr val="accent6">
                    <a:lumMod val="75000"/>
                  </a:schemeClr>
                </a:solidFill>
                <a:latin typeface="+mj-lt"/>
                <a:ea typeface="Meiryo UI" panose="020B0604030504040204" pitchFamily="50" charset="-128"/>
              </a:rPr>
              <a:t>試験翼</a:t>
            </a:r>
            <a:endParaRPr lang="ja-JP" altLang="en-US" b="1" kern="0" dirty="0">
              <a:solidFill>
                <a:schemeClr val="accent6">
                  <a:lumMod val="75000"/>
                </a:schemeClr>
              </a:solidFill>
              <a:latin typeface="+mj-lt"/>
              <a:ea typeface="Meiryo UI" panose="020B0604030504040204" pitchFamily="50" charset="-128"/>
            </a:endParaRPr>
          </a:p>
        </p:txBody>
      </p:sp>
      <p:graphicFrame>
        <p:nvGraphicFramePr>
          <p:cNvPr id="11" name="表 10"/>
          <p:cNvGraphicFramePr>
            <a:graphicFrameLocks noGrp="1"/>
          </p:cNvGraphicFramePr>
          <p:nvPr>
            <p:extLst>
              <p:ext uri="{D42A27DB-BD31-4B8C-83A1-F6EECF244321}">
                <p14:modId xmlns:p14="http://schemas.microsoft.com/office/powerpoint/2010/main" val="3186061317"/>
              </p:ext>
            </p:extLst>
          </p:nvPr>
        </p:nvGraphicFramePr>
        <p:xfrm>
          <a:off x="600076" y="1535351"/>
          <a:ext cx="3456000" cy="2346960"/>
        </p:xfrm>
        <a:graphic>
          <a:graphicData uri="http://schemas.openxmlformats.org/drawingml/2006/table">
            <a:tbl>
              <a:tblPr firstRow="1" bandRow="1">
                <a:tableStyleId>{8A107856-5554-42FB-B03E-39F5DBC370BA}</a:tableStyleId>
              </a:tblPr>
              <a:tblGrid>
                <a:gridCol w="2088232">
                  <a:extLst>
                    <a:ext uri="{9D8B030D-6E8A-4147-A177-3AD203B41FA5}">
                      <a16:colId xmlns:a16="http://schemas.microsoft.com/office/drawing/2014/main" xmlns="" val="20000"/>
                    </a:ext>
                  </a:extLst>
                </a:gridCol>
                <a:gridCol w="1367768">
                  <a:extLst>
                    <a:ext uri="{9D8B030D-6E8A-4147-A177-3AD203B41FA5}">
                      <a16:colId xmlns:a16="http://schemas.microsoft.com/office/drawing/2014/main" xmlns="" val="20001"/>
                    </a:ext>
                  </a:extLst>
                </a:gridCol>
              </a:tblGrid>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dk1"/>
                          </a:solidFill>
                          <a:effectLst/>
                          <a:latin typeface="Meiryo UI" panose="020B0604030504040204" pitchFamily="50" charset="-128"/>
                          <a:ea typeface="Meiryo UI" panose="020B0604030504040204" pitchFamily="50" charset="-128"/>
                          <a:cs typeface="+mn-cs"/>
                        </a:rPr>
                        <a:t>翼型</a:t>
                      </a:r>
                      <a:endParaRPr kumimoji="1" lang="ja-JP" altLang="en-US"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600" b="0" u="none" strike="noStrike" cap="none" normalizeH="0" baseline="0" dirty="0">
                          <a:ln>
                            <a:noFill/>
                          </a:ln>
                          <a:effectLst/>
                          <a:latin typeface="Meiryo UI" panose="020B0604030504040204" pitchFamily="50" charset="-128"/>
                          <a:ea typeface="Meiryo UI" panose="020B0604030504040204" pitchFamily="50" charset="-128"/>
                        </a:rPr>
                        <a:t>NACA63</a:t>
                      </a:r>
                      <a:endPar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rPr>
                        <a:t>翼枚数</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rPr>
                        <a:t>1</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a:ln>
                            <a:noFill/>
                          </a:ln>
                          <a:effectLst/>
                          <a:latin typeface="Meiryo UI" panose="020B0604030504040204" pitchFamily="50" charset="-128"/>
                          <a:ea typeface="Meiryo UI" panose="020B0604030504040204" pitchFamily="50" charset="-128"/>
                        </a:rPr>
                        <a:t>コード長</a:t>
                      </a:r>
                      <a:r>
                        <a:rPr kumimoji="1" lang="en-US" altLang="ja-JP" sz="1600" u="none" strike="noStrike" cap="none" normalizeH="0" baseline="0" dirty="0">
                          <a:ln>
                            <a:noFill/>
                          </a:ln>
                          <a:effectLst/>
                          <a:latin typeface="Meiryo UI" panose="020B0604030504040204" pitchFamily="50" charset="-128"/>
                          <a:ea typeface="Meiryo UI" panose="020B0604030504040204" pitchFamily="50" charset="-128"/>
                        </a:rPr>
                        <a:t> [mm]</a:t>
                      </a:r>
                      <a:endParaRPr kumimoji="1" lang="ja-JP" altLang="en-US"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rPr>
                        <a:t>100</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a:ln>
                            <a:noFill/>
                          </a:ln>
                          <a:effectLst/>
                          <a:latin typeface="Meiryo UI" panose="020B0604030504040204" pitchFamily="50" charset="-128"/>
                          <a:ea typeface="Meiryo UI" panose="020B0604030504040204" pitchFamily="50" charset="-128"/>
                        </a:rPr>
                        <a:t>スタガ角</a:t>
                      </a:r>
                      <a:r>
                        <a:rPr kumimoji="1" lang="en-US" altLang="ja-JP" sz="1600" u="none" strike="noStrike" cap="none" normalizeH="0" baseline="0" dirty="0">
                          <a:ln>
                            <a:noFill/>
                          </a:ln>
                          <a:effectLst/>
                          <a:latin typeface="Meiryo UI" panose="020B0604030504040204" pitchFamily="50" charset="-128"/>
                          <a:ea typeface="Meiryo UI" panose="020B0604030504040204" pitchFamily="50" charset="-128"/>
                        </a:rPr>
                        <a:t> [</a:t>
                      </a:r>
                      <a:r>
                        <a:rPr kumimoji="1" lang="en-US" altLang="ja-JP" sz="1600" u="none" strike="noStrike" cap="none" normalizeH="0" baseline="0" dirty="0" err="1">
                          <a:ln>
                            <a:noFill/>
                          </a:ln>
                          <a:effectLst/>
                          <a:latin typeface="Meiryo UI" panose="020B0604030504040204" pitchFamily="50" charset="-128"/>
                          <a:ea typeface="Meiryo UI" panose="020B0604030504040204" pitchFamily="50" charset="-128"/>
                        </a:rPr>
                        <a:t>deg</a:t>
                      </a:r>
                      <a:r>
                        <a:rPr kumimoji="1" lang="en-US" altLang="ja-JP" sz="1600" u="none" strike="noStrike" cap="none" normalizeH="0" baseline="0" dirty="0">
                          <a:ln>
                            <a:noFill/>
                          </a:ln>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600" u="none" strike="noStrike" cap="none" normalizeH="0" baseline="0" dirty="0">
                          <a:ln>
                            <a:noFill/>
                          </a:ln>
                          <a:effectLst/>
                          <a:latin typeface="Meiryo UI" panose="020B0604030504040204" pitchFamily="50" charset="-128"/>
                          <a:ea typeface="Meiryo UI" panose="020B0604030504040204" pitchFamily="50" charset="-128"/>
                        </a:rPr>
                        <a:t>12.7</a:t>
                      </a:r>
                      <a:endPar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a:ln>
                            <a:noFill/>
                          </a:ln>
                          <a:effectLst/>
                          <a:latin typeface="Meiryo UI" panose="020B0604030504040204" pitchFamily="50" charset="-128"/>
                          <a:ea typeface="Meiryo UI" panose="020B0604030504040204" pitchFamily="50" charset="-128"/>
                        </a:rPr>
                        <a:t>最大翼厚</a:t>
                      </a:r>
                      <a:r>
                        <a:rPr kumimoji="1" lang="en-US" altLang="ja-JP" sz="1600" u="none" strike="noStrike" cap="none" normalizeH="0" baseline="0" dirty="0">
                          <a:ln>
                            <a:noFill/>
                          </a:ln>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600" u="none" strike="noStrike" cap="none" normalizeH="0" baseline="0" dirty="0">
                          <a:ln>
                            <a:noFill/>
                          </a:ln>
                          <a:effectLst/>
                          <a:latin typeface="Meiryo UI" panose="020B0604030504040204" pitchFamily="50" charset="-128"/>
                          <a:ea typeface="Meiryo UI" panose="020B0604030504040204" pitchFamily="50" charset="-128"/>
                        </a:rPr>
                        <a:t>6.70</a:t>
                      </a:r>
                      <a:endPar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rPr>
                        <a:t>ソリディティ</a:t>
                      </a:r>
                      <a:endPar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600" u="none" strike="noStrike" cap="none" normalizeH="0" baseline="0" dirty="0">
                          <a:ln>
                            <a:noFill/>
                          </a:ln>
                          <a:effectLst/>
                          <a:latin typeface="Meiryo UI" panose="020B0604030504040204" pitchFamily="50" charset="-128"/>
                          <a:ea typeface="Meiryo UI" panose="020B0604030504040204" pitchFamily="50" charset="-128"/>
                        </a:rPr>
                        <a:t>1.35</a:t>
                      </a:r>
                      <a:endPar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rPr>
                        <a:t>材質</a:t>
                      </a:r>
                      <a:endPar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rPr>
                        <a:t>真鍮</a:t>
                      </a:r>
                      <a:endParaRPr kumimoji="1" lang="en-US" altLang="ja-JP"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bl>
          </a:graphicData>
        </a:graphic>
      </p:graphicFrame>
      <p:grpSp>
        <p:nvGrpSpPr>
          <p:cNvPr id="18" name="グループ化 17"/>
          <p:cNvGrpSpPr/>
          <p:nvPr/>
        </p:nvGrpSpPr>
        <p:grpSpPr>
          <a:xfrm>
            <a:off x="665168" y="3983623"/>
            <a:ext cx="3607316" cy="728474"/>
            <a:chOff x="5045315" y="5013176"/>
            <a:chExt cx="3607316" cy="728474"/>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315" y="5013176"/>
              <a:ext cx="3607316" cy="728474"/>
            </a:xfrm>
            <a:prstGeom prst="rect">
              <a:avLst/>
            </a:prstGeom>
          </p:spPr>
        </p:pic>
        <p:sp>
          <p:nvSpPr>
            <p:cNvPr id="17" name="テキスト ボックス 16"/>
            <p:cNvSpPr txBox="1"/>
            <p:nvPr/>
          </p:nvSpPr>
          <p:spPr>
            <a:xfrm>
              <a:off x="6276367" y="5363924"/>
              <a:ext cx="1152128" cy="369332"/>
            </a:xfrm>
            <a:prstGeom prst="rect">
              <a:avLst/>
            </a:prstGeom>
            <a:noFill/>
          </p:spPr>
          <p:txBody>
            <a:bodyPr wrap="square" rtlCol="0">
              <a:spAutoFit/>
            </a:bodyPr>
            <a:lstStyle/>
            <a:p>
              <a:r>
                <a:rPr kumimoji="1" lang="en-US" altLang="ja-JP" dirty="0">
                  <a:latin typeface="+mn-lt"/>
                </a:rPr>
                <a:t>NACA63</a:t>
              </a:r>
              <a:endParaRPr kumimoji="1" lang="ja-JP" altLang="en-US" dirty="0">
                <a:latin typeface="+mn-lt"/>
              </a:endParaRPr>
            </a:p>
          </p:txBody>
        </p:sp>
      </p:grpSp>
      <p:sp>
        <p:nvSpPr>
          <p:cNvPr id="14"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実験設備・条件　</a:t>
            </a:r>
            <a:r>
              <a:rPr lang="en-US" altLang="ja-JP" sz="2400" b="1" dirty="0">
                <a:solidFill>
                  <a:schemeClr val="accent6">
                    <a:lumMod val="75000"/>
                  </a:schemeClr>
                </a:solidFill>
                <a:ea typeface="Meiryo UI" panose="020B0604030504040204" pitchFamily="50" charset="-128"/>
              </a:rPr>
              <a:t>– </a:t>
            </a:r>
            <a:r>
              <a:rPr lang="ja-JP" altLang="en-US" sz="2400" b="1" dirty="0">
                <a:solidFill>
                  <a:schemeClr val="accent6">
                    <a:lumMod val="75000"/>
                  </a:schemeClr>
                </a:solidFill>
                <a:ea typeface="Meiryo UI" panose="020B0604030504040204" pitchFamily="50" charset="-128"/>
              </a:rPr>
              <a:t>実験設備・実験条件</a:t>
            </a:r>
            <a:endParaRPr kumimoji="1" lang="ja-JP" altLang="en-US" sz="2400" dirty="0">
              <a:ea typeface="Meiryo UI" panose="020B0604030504040204" pitchFamily="50" charset="-128"/>
            </a:endParaRPr>
          </a:p>
        </p:txBody>
      </p:sp>
      <mc:AlternateContent xmlns:mc="http://schemas.openxmlformats.org/markup-compatibility/2006" xmlns:a14="http://schemas.microsoft.com/office/drawing/2010/main">
        <mc:Choice Requires="a14">
          <p:graphicFrame>
            <p:nvGraphicFramePr>
              <p:cNvPr id="12" name="表 11"/>
              <p:cNvGraphicFramePr>
                <a:graphicFrameLocks noGrp="1"/>
              </p:cNvGraphicFramePr>
              <p:nvPr>
                <p:extLst>
                  <p:ext uri="{D42A27DB-BD31-4B8C-83A1-F6EECF244321}">
                    <p14:modId xmlns:p14="http://schemas.microsoft.com/office/powerpoint/2010/main" val="1844684631"/>
                  </p:ext>
                </p:extLst>
              </p:nvPr>
            </p:nvGraphicFramePr>
            <p:xfrm>
              <a:off x="4517689" y="1535351"/>
              <a:ext cx="4392488" cy="2349754"/>
            </p:xfrm>
            <a:graphic>
              <a:graphicData uri="http://schemas.openxmlformats.org/drawingml/2006/table">
                <a:tbl>
                  <a:tblPr firstRow="1" bandRow="1">
                    <a:tableStyleId>{8A107856-5554-42FB-B03E-39F5DBC370BA}</a:tableStyleId>
                  </a:tblPr>
                  <a:tblGrid>
                    <a:gridCol w="1987043">
                      <a:extLst>
                        <a:ext uri="{9D8B030D-6E8A-4147-A177-3AD203B41FA5}">
                          <a16:colId xmlns:a16="http://schemas.microsoft.com/office/drawing/2014/main" xmlns="" val="20000"/>
                        </a:ext>
                      </a:extLst>
                    </a:gridCol>
                    <a:gridCol w="2405445">
                      <a:extLst>
                        <a:ext uri="{9D8B030D-6E8A-4147-A177-3AD203B41FA5}">
                          <a16:colId xmlns:a16="http://schemas.microsoft.com/office/drawing/2014/main" xmlns="" val="20001"/>
                        </a:ext>
                      </a:extLst>
                    </a:gridCol>
                  </a:tblGrid>
                  <a:tr h="215724">
                    <a:tc>
                      <a:txBody>
                        <a:bodyPr/>
                        <a:lstStyle/>
                        <a:p>
                          <a:pPr algn="ctr"/>
                          <a:r>
                            <a:rPr kumimoji="1" lang="ja-JP" altLang="en-US" sz="1600" b="0" dirty="0">
                              <a:latin typeface="Meiryo UI" panose="020B0604030504040204" pitchFamily="50" charset="-128"/>
                              <a:ea typeface="Meiryo UI" panose="020B0604030504040204" pitchFamily="50" charset="-128"/>
                            </a:rPr>
                            <a:t>流速 </a:t>
                          </a:r>
                          <a:r>
                            <a:rPr kumimoji="1" lang="en-US" altLang="ja-JP" sz="1600" b="0" dirty="0">
                              <a:latin typeface="Meiryo UI" panose="020B0604030504040204" pitchFamily="50" charset="-128"/>
                              <a:ea typeface="Meiryo UI" panose="020B0604030504040204" pitchFamily="50" charset="-128"/>
                            </a:rPr>
                            <a:t>[m/s]</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kumimoji="1" lang="en-US" altLang="ja-JP" sz="1600" b="0" dirty="0">
                              <a:latin typeface="Meiryo UI" panose="020B0604030504040204" pitchFamily="50" charset="-128"/>
                              <a:ea typeface="Meiryo UI" panose="020B0604030504040204" pitchFamily="50" charset="-128"/>
                            </a:rPr>
                            <a:t>40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215724">
                    <a:tc>
                      <a:txBody>
                        <a:bodyPr/>
                        <a:lstStyle/>
                        <a:p>
                          <a:pPr algn="ctr"/>
                          <a:r>
                            <a:rPr kumimoji="1" lang="ja-JP" altLang="en-US" sz="1600" dirty="0">
                              <a:latin typeface="Meiryo UI" panose="020B0604030504040204" pitchFamily="50" charset="-128"/>
                              <a:ea typeface="Meiryo UI" panose="020B0604030504040204" pitchFamily="50" charset="-128"/>
                            </a:rPr>
                            <a:t>噴霧水量</a:t>
                          </a:r>
                          <a:r>
                            <a:rPr kumimoji="1" lang="en-US" altLang="ja-JP" sz="1600" dirty="0">
                              <a:latin typeface="Meiryo UI" panose="020B0604030504040204" pitchFamily="50" charset="-128"/>
                              <a:ea typeface="Meiryo UI" panose="020B0604030504040204" pitchFamily="50" charset="-128"/>
                            </a:rPr>
                            <a:t> [ml/s]</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a:solidFill>
                                <a:schemeClr val="tx1"/>
                              </a:solidFill>
                              <a:latin typeface="Meiryo UI" panose="020B0604030504040204" pitchFamily="50" charset="-128"/>
                              <a:ea typeface="Meiryo UI" panose="020B0604030504040204" pitchFamily="50" charset="-128"/>
                            </a:rPr>
                            <a:t>23</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215724">
                    <a:tc>
                      <a:txBody>
                        <a:bodyPr/>
                        <a:lstStyle/>
                        <a:p>
                          <a:pPr algn="ctr"/>
                          <a:r>
                            <a:rPr kumimoji="1" lang="ja-JP" altLang="en-US" sz="1600" dirty="0">
                              <a:latin typeface="Meiryo UI" panose="020B0604030504040204" pitchFamily="50" charset="-128"/>
                              <a:ea typeface="Meiryo UI" panose="020B0604030504040204" pitchFamily="50" charset="-128"/>
                            </a:rPr>
                            <a:t>噴霧平均粒径 </a:t>
                          </a:r>
                          <a:r>
                            <a:rPr kumimoji="1" lang="en-US" altLang="ja-JP"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μm</a:t>
                          </a:r>
                          <a:r>
                            <a:rPr kumimoji="1" lang="en-US" altLang="ja-JP" sz="1600" dirty="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dirty="0">
                              <a:latin typeface="Meiryo UI" panose="020B0604030504040204" pitchFamily="50" charset="-128"/>
                              <a:ea typeface="Meiryo UI" panose="020B0604030504040204" pitchFamily="50" charset="-128"/>
                            </a:rPr>
                            <a:t>25</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15724">
                    <a:tc>
                      <a:txBody>
                        <a:bodyPr/>
                        <a:lstStyle/>
                        <a:p>
                          <a:pPr algn="ctr"/>
                          <a:r>
                            <a:rPr kumimoji="1" lang="ja-JP" altLang="en-US" sz="1600" b="0" dirty="0">
                              <a:latin typeface="Meiryo UI" panose="020B0604030504040204" pitchFamily="50" charset="-128"/>
                              <a:ea typeface="Meiryo UI" panose="020B0604030504040204" pitchFamily="50" charset="-128"/>
                            </a:rPr>
                            <a:t>使用ノズル数</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a:latin typeface="Meiryo UI" panose="020B0604030504040204" pitchFamily="50" charset="-128"/>
                              <a:ea typeface="Meiryo UI" panose="020B0604030504040204" pitchFamily="50" charset="-128"/>
                            </a:rPr>
                            <a:t>2</a:t>
                          </a:r>
                          <a:r>
                            <a:rPr kumimoji="1" lang="ja-JP" altLang="en-US" sz="1600" b="0" dirty="0">
                              <a:latin typeface="Meiryo UI" panose="020B0604030504040204" pitchFamily="50" charset="-128"/>
                              <a:ea typeface="Meiryo UI" panose="020B0604030504040204" pitchFamily="50" charset="-128"/>
                            </a:rPr>
                            <a:t>段</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215724">
                    <a:tc>
                      <a:txBody>
                        <a:bodyPr/>
                        <a:lstStyle/>
                        <a:p>
                          <a:pPr algn="ctr"/>
                          <a:r>
                            <a:rPr kumimoji="1" lang="ja-JP" altLang="en-US" sz="1600" b="0" dirty="0">
                              <a:latin typeface="Meiryo UI" panose="020B0604030504040204" pitchFamily="50" charset="-128"/>
                              <a:ea typeface="Meiryo UI" panose="020B0604030504040204" pitchFamily="50" charset="-128"/>
                            </a:rPr>
                            <a:t>迎角</a:t>
                          </a:r>
                          <a:r>
                            <a:rPr kumimoji="1" lang="en-US" altLang="ja-JP" sz="1600" b="0" baseline="0" dirty="0">
                              <a:latin typeface="Meiryo UI" panose="020B0604030504040204" pitchFamily="50" charset="-128"/>
                              <a:ea typeface="Meiryo UI" panose="020B0604030504040204" pitchFamily="50" charset="-128"/>
                            </a:rPr>
                            <a:t> [</a:t>
                          </a:r>
                          <a:r>
                            <a:rPr kumimoji="1" lang="en-US" altLang="ja-JP" sz="1600" b="0" baseline="0" dirty="0" err="1">
                              <a:latin typeface="Meiryo UI" panose="020B0604030504040204" pitchFamily="50" charset="-128"/>
                              <a:ea typeface="Meiryo UI" panose="020B0604030504040204" pitchFamily="50" charset="-128"/>
                            </a:rPr>
                            <a:t>deg</a:t>
                          </a:r>
                          <a:r>
                            <a:rPr kumimoji="1" lang="en-US" altLang="ja-JP" sz="1600" b="0" baseline="0" dirty="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a:latin typeface="Meiryo UI" panose="020B0604030504040204" pitchFamily="50" charset="-128"/>
                              <a:ea typeface="Meiryo UI" panose="020B0604030504040204" pitchFamily="50" charset="-128"/>
                            </a:rPr>
                            <a:t>-7,+3,+7</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217522">
                    <a:tc>
                      <a:txBody>
                        <a:bodyPr/>
                        <a:lstStyle/>
                        <a:p>
                          <a:pPr algn="ctr"/>
                          <a:r>
                            <a:rPr kumimoji="1" lang="ja-JP" altLang="en-US" sz="1600" dirty="0">
                              <a:latin typeface="Meiryo UI" panose="020B0604030504040204" pitchFamily="50" charset="-128"/>
                              <a:ea typeface="Meiryo UI" panose="020B0604030504040204" pitchFamily="50" charset="-128"/>
                            </a:rPr>
                            <a:t>レイノルズ数 </a:t>
                          </a:r>
                          <a:r>
                            <a:rPr kumimoji="1" lang="en-US" altLang="ja-JP" sz="1600" dirty="0">
                              <a:latin typeface="Meiryo UI" panose="020B0604030504040204" pitchFamily="50" charset="-128"/>
                              <a:ea typeface="Meiryo UI" panose="020B0604030504040204" pitchFamily="50" charset="-128"/>
                            </a:rPr>
                            <a:t>Re</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altLang="ja-JP" sz="1600" smtClean="0">
                                    <a:latin typeface="Cambria Math" panose="02040503050406030204" pitchFamily="18" charset="0"/>
                                  </a:rPr>
                                  <m:t>2.7×</m:t>
                                </m:r>
                                <m:sSup>
                                  <m:sSupPr>
                                    <m:ctrlPr>
                                      <a:rPr lang="en-US" altLang="ja-JP" sz="1600" i="1" smtClean="0">
                                        <a:latin typeface="Cambria Math"/>
                                      </a:rPr>
                                    </m:ctrlPr>
                                  </m:sSupPr>
                                  <m:e>
                                    <m:r>
                                      <a:rPr lang="en-US" altLang="ja-JP" sz="1600" smtClean="0">
                                        <a:latin typeface="Cambria Math" panose="02040503050406030204" pitchFamily="18" charset="0"/>
                                      </a:rPr>
                                      <m:t>10</m:t>
                                    </m:r>
                                  </m:e>
                                  <m:sup>
                                    <m:r>
                                      <a:rPr lang="en-US" altLang="ja-JP" sz="1600" smtClean="0">
                                        <a:latin typeface="Cambria Math" panose="02040503050406030204" pitchFamily="18" charset="0"/>
                                      </a:rPr>
                                      <m:t>5</m:t>
                                    </m:r>
                                  </m:sup>
                                </m:sSup>
                              </m:oMath>
                            </m:oMathPara>
                          </a14:m>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215724">
                    <a:tc>
                      <a:txBody>
                        <a:bodyPr/>
                        <a:lstStyle/>
                        <a:p>
                          <a:pPr algn="ctr"/>
                          <a:r>
                            <a:rPr kumimoji="1" lang="ja-JP" altLang="en-US" sz="1600" dirty="0">
                              <a:latin typeface="Meiryo UI" panose="020B0604030504040204" pitchFamily="50" charset="-128"/>
                              <a:ea typeface="Meiryo UI" panose="020B0604030504040204" pitchFamily="50" charset="-128"/>
                            </a:rPr>
                            <a:t>ストークス数</a:t>
                          </a:r>
                          <a:r>
                            <a:rPr kumimoji="1" lang="en-US" altLang="ja-JP" sz="1600" dirty="0">
                              <a:latin typeface="Meiryo UI" panose="020B0604030504040204" pitchFamily="50" charset="-128"/>
                              <a:ea typeface="Meiryo UI" panose="020B0604030504040204" pitchFamily="50" charset="-128"/>
                            </a:rPr>
                            <a:t> St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dirty="0">
                              <a:latin typeface="Meiryo UI" panose="020B0604030504040204" pitchFamily="50" charset="-128"/>
                              <a:ea typeface="Meiryo UI" panose="020B0604030504040204" pitchFamily="50" charset="-128"/>
                            </a:rPr>
                            <a:t>0.8</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bl>
              </a:graphicData>
            </a:graphic>
          </p:graphicFrame>
        </mc:Choice>
        <mc:Fallback xmlns="">
          <p:graphicFrame>
            <p:nvGraphicFramePr>
              <p:cNvPr id="12" name="表 11"/>
              <p:cNvGraphicFramePr>
                <a:graphicFrameLocks noGrp="1"/>
              </p:cNvGraphicFramePr>
              <p:nvPr>
                <p:extLst>
                  <p:ext uri="{D42A27DB-BD31-4B8C-83A1-F6EECF244321}">
                    <p14:modId xmlns:p14="http://schemas.microsoft.com/office/powerpoint/2010/main" val="1844684631"/>
                  </p:ext>
                </p:extLst>
              </p:nvPr>
            </p:nvGraphicFramePr>
            <p:xfrm>
              <a:off x="4517689" y="1535351"/>
              <a:ext cx="4392488" cy="2349754"/>
            </p:xfrm>
            <a:graphic>
              <a:graphicData uri="http://schemas.openxmlformats.org/drawingml/2006/table">
                <a:tbl>
                  <a:tblPr firstRow="1" bandRow="1">
                    <a:tableStyleId>{8A107856-5554-42FB-B03E-39F5DBC370BA}</a:tableStyleId>
                  </a:tblPr>
                  <a:tblGrid>
                    <a:gridCol w="1987043">
                      <a:extLst>
                        <a:ext uri="{9D8B030D-6E8A-4147-A177-3AD203B41FA5}">
                          <a16:colId xmlns:a16="http://schemas.microsoft.com/office/drawing/2014/main" val="20000"/>
                        </a:ext>
                      </a:extLst>
                    </a:gridCol>
                    <a:gridCol w="2405445">
                      <a:extLst>
                        <a:ext uri="{9D8B030D-6E8A-4147-A177-3AD203B41FA5}">
                          <a16:colId xmlns:a16="http://schemas.microsoft.com/office/drawing/2014/main" val="20001"/>
                        </a:ext>
                      </a:extLst>
                    </a:gridCol>
                  </a:tblGrid>
                  <a:tr h="335280">
                    <a:tc>
                      <a:txBody>
                        <a:bodyPr/>
                        <a:lstStyle/>
                        <a:p>
                          <a:pPr algn="ctr"/>
                          <a:r>
                            <a:rPr kumimoji="1" lang="ja-JP" altLang="en-US" sz="1600" b="0" dirty="0">
                              <a:latin typeface="Meiryo UI" panose="020B0604030504040204" pitchFamily="50" charset="-128"/>
                              <a:ea typeface="Meiryo UI" panose="020B0604030504040204" pitchFamily="50" charset="-128"/>
                            </a:rPr>
                            <a:t>流速 </a:t>
                          </a:r>
                          <a:r>
                            <a:rPr kumimoji="1" lang="en-US" altLang="ja-JP" sz="1600" b="0" dirty="0">
                              <a:latin typeface="Meiryo UI" panose="020B0604030504040204" pitchFamily="50" charset="-128"/>
                              <a:ea typeface="Meiryo UI" panose="020B0604030504040204" pitchFamily="50" charset="-128"/>
                            </a:rPr>
                            <a:t>[m/s]</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kumimoji="1" lang="en-US" altLang="ja-JP" sz="1600" b="0" dirty="0">
                              <a:latin typeface="Meiryo UI" panose="020B0604030504040204" pitchFamily="50" charset="-128"/>
                              <a:ea typeface="Meiryo UI" panose="020B0604030504040204" pitchFamily="50" charset="-128"/>
                            </a:rPr>
                            <a:t>40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5280">
                    <a:tc>
                      <a:txBody>
                        <a:bodyPr/>
                        <a:lstStyle/>
                        <a:p>
                          <a:pPr algn="ctr"/>
                          <a:r>
                            <a:rPr kumimoji="1" lang="ja-JP" altLang="en-US" sz="1600" dirty="0">
                              <a:latin typeface="Meiryo UI" panose="020B0604030504040204" pitchFamily="50" charset="-128"/>
                              <a:ea typeface="Meiryo UI" panose="020B0604030504040204" pitchFamily="50" charset="-128"/>
                            </a:rPr>
                            <a:t>噴霧水量</a:t>
                          </a:r>
                          <a:r>
                            <a:rPr kumimoji="1" lang="en-US" altLang="ja-JP" sz="1600" dirty="0">
                              <a:latin typeface="Meiryo UI" panose="020B0604030504040204" pitchFamily="50" charset="-128"/>
                              <a:ea typeface="Meiryo UI" panose="020B0604030504040204" pitchFamily="50" charset="-128"/>
                            </a:rPr>
                            <a:t> [ml/s]</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a:solidFill>
                                <a:schemeClr val="tx1"/>
                              </a:solidFill>
                              <a:latin typeface="Meiryo UI" panose="020B0604030504040204" pitchFamily="50" charset="-128"/>
                              <a:ea typeface="Meiryo UI" panose="020B0604030504040204" pitchFamily="50" charset="-128"/>
                            </a:rPr>
                            <a:t>23</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5280">
                    <a:tc>
                      <a:txBody>
                        <a:bodyPr/>
                        <a:lstStyle/>
                        <a:p>
                          <a:pPr algn="ctr"/>
                          <a:r>
                            <a:rPr kumimoji="1" lang="ja-JP" altLang="en-US" sz="1600" dirty="0">
                              <a:latin typeface="Meiryo UI" panose="020B0604030504040204" pitchFamily="50" charset="-128"/>
                              <a:ea typeface="Meiryo UI" panose="020B0604030504040204" pitchFamily="50" charset="-128"/>
                            </a:rPr>
                            <a:t>噴霧平均粒径 </a:t>
                          </a:r>
                          <a:r>
                            <a:rPr kumimoji="1" lang="en-US" altLang="ja-JP"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μm</a:t>
                          </a:r>
                          <a:r>
                            <a:rPr kumimoji="1" lang="en-US" altLang="ja-JP" sz="1600" dirty="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dirty="0">
                              <a:latin typeface="Meiryo UI" panose="020B0604030504040204" pitchFamily="50" charset="-128"/>
                              <a:ea typeface="Meiryo UI" panose="020B0604030504040204" pitchFamily="50" charset="-128"/>
                            </a:rPr>
                            <a:t>25</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5280">
                    <a:tc>
                      <a:txBody>
                        <a:bodyPr/>
                        <a:lstStyle/>
                        <a:p>
                          <a:pPr algn="ctr"/>
                          <a:r>
                            <a:rPr kumimoji="1" lang="ja-JP" altLang="en-US" sz="1600" b="0" dirty="0">
                              <a:latin typeface="Meiryo UI" panose="020B0604030504040204" pitchFamily="50" charset="-128"/>
                              <a:ea typeface="Meiryo UI" panose="020B0604030504040204" pitchFamily="50" charset="-128"/>
                            </a:rPr>
                            <a:t>使用ノズル数</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a:latin typeface="Meiryo UI" panose="020B0604030504040204" pitchFamily="50" charset="-128"/>
                              <a:ea typeface="Meiryo UI" panose="020B0604030504040204" pitchFamily="50" charset="-128"/>
                            </a:rPr>
                            <a:t>2</a:t>
                          </a:r>
                          <a:r>
                            <a:rPr kumimoji="1" lang="ja-JP" altLang="en-US" sz="1600" b="0" dirty="0">
                              <a:latin typeface="Meiryo UI" panose="020B0604030504040204" pitchFamily="50" charset="-128"/>
                              <a:ea typeface="Meiryo UI" panose="020B0604030504040204" pitchFamily="50" charset="-128"/>
                            </a:rPr>
                            <a:t>段</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35280">
                    <a:tc>
                      <a:txBody>
                        <a:bodyPr/>
                        <a:lstStyle/>
                        <a:p>
                          <a:pPr algn="ctr"/>
                          <a:r>
                            <a:rPr kumimoji="1" lang="ja-JP" altLang="en-US" sz="1600" b="0" dirty="0">
                              <a:latin typeface="Meiryo UI" panose="020B0604030504040204" pitchFamily="50" charset="-128"/>
                              <a:ea typeface="Meiryo UI" panose="020B0604030504040204" pitchFamily="50" charset="-128"/>
                            </a:rPr>
                            <a:t>迎角</a:t>
                          </a:r>
                          <a:r>
                            <a:rPr kumimoji="1" lang="en-US" altLang="ja-JP" sz="1600" b="0" baseline="0" dirty="0">
                              <a:latin typeface="Meiryo UI" panose="020B0604030504040204" pitchFamily="50" charset="-128"/>
                              <a:ea typeface="Meiryo UI" panose="020B0604030504040204" pitchFamily="50" charset="-128"/>
                            </a:rPr>
                            <a:t> [</a:t>
                          </a:r>
                          <a:r>
                            <a:rPr kumimoji="1" lang="en-US" altLang="ja-JP" sz="1600" b="0" baseline="0" dirty="0" err="1">
                              <a:latin typeface="Meiryo UI" panose="020B0604030504040204" pitchFamily="50" charset="-128"/>
                              <a:ea typeface="Meiryo UI" panose="020B0604030504040204" pitchFamily="50" charset="-128"/>
                            </a:rPr>
                            <a:t>deg</a:t>
                          </a:r>
                          <a:r>
                            <a:rPr kumimoji="1" lang="en-US" altLang="ja-JP" sz="1600" b="0" baseline="0" dirty="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a:latin typeface="Meiryo UI" panose="020B0604030504040204" pitchFamily="50" charset="-128"/>
                              <a:ea typeface="Meiryo UI" panose="020B0604030504040204" pitchFamily="50" charset="-128"/>
                            </a:rPr>
                            <a:t>-7,+3,+7</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38074">
                    <a:tc>
                      <a:txBody>
                        <a:bodyPr/>
                        <a:lstStyle/>
                        <a:p>
                          <a:pPr algn="ctr"/>
                          <a:r>
                            <a:rPr kumimoji="1" lang="ja-JP" altLang="en-US" sz="1600" dirty="0">
                              <a:latin typeface="Meiryo UI" panose="020B0604030504040204" pitchFamily="50" charset="-128"/>
                              <a:ea typeface="Meiryo UI" panose="020B0604030504040204" pitchFamily="50" charset="-128"/>
                            </a:rPr>
                            <a:t>レイノルズ数 </a:t>
                          </a:r>
                          <a:r>
                            <a:rPr kumimoji="1" lang="en-US" altLang="ja-JP" sz="1600" dirty="0">
                              <a:latin typeface="Meiryo UI" panose="020B0604030504040204" pitchFamily="50" charset="-128"/>
                              <a:ea typeface="Meiryo UI" panose="020B0604030504040204" pitchFamily="50" charset="-128"/>
                            </a:rPr>
                            <a:t>Re</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ja-JP"/>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2532" t="-496429" r="-253" b="-119643"/>
                          </a:stretch>
                        </a:blipFill>
                      </a:tcPr>
                    </a:tc>
                    <a:extLst>
                      <a:ext uri="{0D108BD9-81ED-4DB2-BD59-A6C34878D82A}">
                        <a16:rowId xmlns:a16="http://schemas.microsoft.com/office/drawing/2014/main" val="10005"/>
                      </a:ext>
                    </a:extLst>
                  </a:tr>
                  <a:tr h="335280">
                    <a:tc>
                      <a:txBody>
                        <a:bodyPr/>
                        <a:lstStyle/>
                        <a:p>
                          <a:pPr algn="ctr"/>
                          <a:r>
                            <a:rPr kumimoji="1" lang="ja-JP" altLang="en-US" sz="1600" dirty="0">
                              <a:latin typeface="Meiryo UI" panose="020B0604030504040204" pitchFamily="50" charset="-128"/>
                              <a:ea typeface="Meiryo UI" panose="020B0604030504040204" pitchFamily="50" charset="-128"/>
                            </a:rPr>
                            <a:t>ストークス数</a:t>
                          </a:r>
                          <a:r>
                            <a:rPr kumimoji="1" lang="en-US" altLang="ja-JP" sz="1600" dirty="0">
                              <a:latin typeface="Meiryo UI" panose="020B0604030504040204" pitchFamily="50" charset="-128"/>
                              <a:ea typeface="Meiryo UI" panose="020B0604030504040204" pitchFamily="50" charset="-128"/>
                            </a:rPr>
                            <a:t> St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dirty="0">
                              <a:latin typeface="Meiryo UI" panose="020B0604030504040204" pitchFamily="50" charset="-128"/>
                              <a:ea typeface="Meiryo UI" panose="020B0604030504040204" pitchFamily="50" charset="-128"/>
                            </a:rPr>
                            <a:t>0.8</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mc:Fallback>
      </mc:AlternateContent>
      <p:sp>
        <p:nvSpPr>
          <p:cNvPr id="13" name="コンテンツ プレースホルダー 2"/>
          <p:cNvSpPr txBox="1">
            <a:spLocks/>
          </p:cNvSpPr>
          <p:nvPr/>
        </p:nvSpPr>
        <p:spPr bwMode="auto">
          <a:xfrm>
            <a:off x="4272484" y="1103303"/>
            <a:ext cx="1872208"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u"/>
            </a:pPr>
            <a:r>
              <a:rPr lang="ja-JP" altLang="en-US" sz="2400" b="1" kern="0" dirty="0">
                <a:solidFill>
                  <a:schemeClr val="accent6">
                    <a:lumMod val="75000"/>
                  </a:schemeClr>
                </a:solidFill>
                <a:latin typeface="+mj-lt"/>
                <a:ea typeface="Meiryo UI" panose="020B0604030504040204" pitchFamily="50" charset="-128"/>
              </a:rPr>
              <a:t>実験条件</a:t>
            </a:r>
            <a:endParaRPr lang="en-US" altLang="ja-JP" sz="2400" b="1" kern="0" dirty="0">
              <a:solidFill>
                <a:schemeClr val="accent6">
                  <a:lumMod val="75000"/>
                </a:schemeClr>
              </a:solidFill>
              <a:latin typeface="+mj-lt"/>
              <a:ea typeface="Meiryo UI"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4702031" y="3952407"/>
                <a:ext cx="1478033" cy="751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panose="02040503050406030204" pitchFamily="18" charset="0"/>
                        </a:rPr>
                        <m:t>R</m:t>
                      </m:r>
                      <m:r>
                        <m:rPr>
                          <m:sty m:val="p"/>
                        </m:rPr>
                        <a:rPr lang="ja-JP" altLang="en-US" i="0">
                          <a:latin typeface="Cambria Math" panose="02040503050406030204" pitchFamily="18" charset="0"/>
                        </a:rPr>
                        <m:t>e</m:t>
                      </m:r>
                      <m:r>
                        <a:rPr lang="ja-JP" altLang="en-US" i="0">
                          <a:latin typeface="Cambria Math" panose="02040503050406030204" pitchFamily="18" charset="0"/>
                        </a:rPr>
                        <m:t>=</m:t>
                      </m:r>
                      <m:f>
                        <m:fPr>
                          <m:ctrlPr>
                            <a:rPr lang="ja-JP" altLang="en-US" i="1">
                              <a:latin typeface="Cambria Math"/>
                            </a:rPr>
                          </m:ctrlPr>
                        </m:fPr>
                        <m:num>
                          <m:sSub>
                            <m:sSubPr>
                              <m:ctrlPr>
                                <a:rPr lang="ja-JP" altLang="en-US" i="1">
                                  <a:latin typeface="Cambria Math"/>
                                </a:rPr>
                              </m:ctrlPr>
                            </m:sSubPr>
                            <m:e>
                              <m:r>
                                <a:rPr lang="ja-JP" altLang="en-US" i="1">
                                  <a:latin typeface="Cambria Math" panose="02040503050406030204" pitchFamily="18" charset="0"/>
                                </a:rPr>
                                <m:t>𝜌</m:t>
                              </m:r>
                            </m:e>
                            <m:sub>
                              <m:r>
                                <a:rPr lang="ja-JP" altLang="en-US" i="1">
                                  <a:latin typeface="Cambria Math" panose="02040503050406030204" pitchFamily="18" charset="0"/>
                                </a:rPr>
                                <m:t>𝑓</m:t>
                              </m:r>
                            </m:sub>
                          </m:sSub>
                          <m:sSubSup>
                            <m:sSubSupPr>
                              <m:ctrlPr>
                                <a:rPr lang="ja-JP" altLang="en-US" i="1">
                                  <a:latin typeface="Cambria Math"/>
                                </a:rPr>
                              </m:ctrlPr>
                            </m:sSubSupPr>
                            <m:e>
                              <m:r>
                                <a:rPr lang="ja-JP" altLang="en-US" i="1">
                                  <a:latin typeface="Cambria Math" panose="02040503050406030204" pitchFamily="18" charset="0"/>
                                </a:rPr>
                                <m:t>𝑈</m:t>
                              </m:r>
                            </m:e>
                            <m:sub>
                              <m:r>
                                <a:rPr lang="ja-JP" altLang="en-US" i="1">
                                  <a:latin typeface="Cambria Math" panose="02040503050406030204" pitchFamily="18" charset="0"/>
                                </a:rPr>
                                <m:t>𝑓</m:t>
                              </m:r>
                            </m:sub>
                            <m:sup>
                              <m:r>
                                <a:rPr lang="ja-JP" altLang="en-US" i="0">
                                  <a:latin typeface="Cambria Math" panose="02040503050406030204" pitchFamily="18" charset="0"/>
                                </a:rPr>
                                <m:t>2</m:t>
                              </m:r>
                            </m:sup>
                          </m:sSubSup>
                        </m:num>
                        <m:den>
                          <m:r>
                            <a:rPr lang="ja-JP" altLang="en-US" i="1">
                              <a:latin typeface="Cambria Math" panose="02040503050406030204" pitchFamily="18" charset="0"/>
                            </a:rPr>
                            <m:t>𝜇</m:t>
                          </m:r>
                          <m:f>
                            <m:fPr>
                              <m:type m:val="lin"/>
                              <m:ctrlPr>
                                <a:rPr lang="ja-JP" altLang="en-US" i="1">
                                  <a:latin typeface="Cambria Math"/>
                                </a:rPr>
                              </m:ctrlPr>
                            </m:fPr>
                            <m:num>
                              <m:sSub>
                                <m:sSubPr>
                                  <m:ctrlPr>
                                    <a:rPr lang="ja-JP" altLang="en-US" i="1">
                                      <a:latin typeface="Cambria Math"/>
                                    </a:rPr>
                                  </m:ctrlPr>
                                </m:sSubPr>
                                <m:e>
                                  <m:r>
                                    <a:rPr lang="ja-JP" altLang="en-US" i="1">
                                      <a:latin typeface="Cambria Math" panose="02040503050406030204" pitchFamily="18" charset="0"/>
                                    </a:rPr>
                                    <m:t>𝑈</m:t>
                                  </m:r>
                                </m:e>
                                <m:sub>
                                  <m:r>
                                    <a:rPr lang="ja-JP" altLang="en-US" i="1">
                                      <a:latin typeface="Cambria Math" panose="02040503050406030204" pitchFamily="18" charset="0"/>
                                    </a:rPr>
                                    <m:t>𝑓</m:t>
                                  </m:r>
                                </m:sub>
                              </m:sSub>
                            </m:num>
                            <m:den>
                              <m:r>
                                <a:rPr lang="ja-JP" altLang="en-US" i="1">
                                  <a:latin typeface="Cambria Math" panose="02040503050406030204" pitchFamily="18" charset="0"/>
                                </a:rPr>
                                <m:t>𝐿</m:t>
                              </m:r>
                            </m:den>
                          </m:f>
                        </m:den>
                      </m:f>
                    </m:oMath>
                  </m:oMathPara>
                </a14:m>
                <a:endParaRPr lang="ja-JP" altLang="en-US"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4702031" y="3952407"/>
                <a:ext cx="1478033" cy="75129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6180064" y="3952407"/>
                <a:ext cx="2700932" cy="7483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panose="02040503050406030204" pitchFamily="18" charset="0"/>
                        </a:rPr>
                        <m:t>S</m:t>
                      </m:r>
                      <m:r>
                        <m:rPr>
                          <m:sty m:val="p"/>
                        </m:rPr>
                        <a:rPr lang="ja-JP" altLang="en-US" i="0">
                          <a:latin typeface="Cambria Math" panose="02040503050406030204" pitchFamily="18" charset="0"/>
                        </a:rPr>
                        <m:t>t</m:t>
                      </m:r>
                      <m:r>
                        <a:rPr lang="ja-JP" altLang="en-US" i="0">
                          <a:latin typeface="Cambria Math" panose="02040503050406030204" pitchFamily="18" charset="0"/>
                        </a:rPr>
                        <m:t>=</m:t>
                      </m:r>
                      <m:f>
                        <m:fPr>
                          <m:ctrlPr>
                            <a:rPr lang="ja-JP" altLang="en-US" i="1">
                              <a:latin typeface="Cambria Math"/>
                            </a:rPr>
                          </m:ctrlPr>
                        </m:fPr>
                        <m:num>
                          <m:d>
                            <m:dPr>
                              <m:ctrlPr>
                                <a:rPr lang="ja-JP" altLang="en-US" i="1">
                                  <a:latin typeface="Cambria Math"/>
                                </a:rPr>
                              </m:ctrlPr>
                            </m:dPr>
                            <m:e>
                              <m:sSubSup>
                                <m:sSubSupPr>
                                  <m:ctrlPr>
                                    <a:rPr lang="ja-JP" altLang="en-US" i="1">
                                      <a:latin typeface="Cambria Math"/>
                                    </a:rPr>
                                  </m:ctrlPr>
                                </m:sSubSupPr>
                                <m:e>
                                  <m:r>
                                    <a:rPr lang="ja-JP" altLang="en-US" i="1">
                                      <a:latin typeface="Cambria Math" panose="02040503050406030204" pitchFamily="18" charset="0"/>
                                    </a:rPr>
                                    <m:t>𝐷</m:t>
                                  </m:r>
                                </m:e>
                                <m:sub>
                                  <m:r>
                                    <a:rPr lang="ja-JP" altLang="en-US" i="1">
                                      <a:latin typeface="Cambria Math" panose="02040503050406030204" pitchFamily="18" charset="0"/>
                                    </a:rPr>
                                    <m:t>𝑑</m:t>
                                  </m:r>
                                </m:sub>
                                <m:sup>
                                  <m:r>
                                    <a:rPr lang="ja-JP" altLang="en-US" i="0">
                                      <a:latin typeface="Cambria Math" panose="02040503050406030204" pitchFamily="18" charset="0"/>
                                    </a:rPr>
                                    <m:t>2</m:t>
                                  </m:r>
                                </m:sup>
                              </m:sSubSup>
                              <m:r>
                                <a:rPr lang="ja-JP" altLang="en-US" i="0">
                                  <a:latin typeface="Cambria Math" panose="02040503050406030204" pitchFamily="18" charset="0"/>
                                </a:rPr>
                                <m:t>∙</m:t>
                              </m:r>
                              <m:sSub>
                                <m:sSubPr>
                                  <m:ctrlPr>
                                    <a:rPr lang="ja-JP" altLang="en-US" i="1">
                                      <a:latin typeface="Cambria Math"/>
                                    </a:rPr>
                                  </m:ctrlPr>
                                </m:sSubPr>
                                <m:e>
                                  <m:r>
                                    <a:rPr lang="ja-JP" altLang="en-US" i="1">
                                      <a:latin typeface="Cambria Math" panose="02040503050406030204" pitchFamily="18" charset="0"/>
                                    </a:rPr>
                                    <m:t>𝜌</m:t>
                                  </m:r>
                                </m:e>
                                <m:sub>
                                  <m:r>
                                    <a:rPr lang="ja-JP" altLang="en-US" i="1">
                                      <a:latin typeface="Cambria Math" panose="02040503050406030204" pitchFamily="18" charset="0"/>
                                    </a:rPr>
                                    <m:t>𝑑</m:t>
                                  </m:r>
                                </m:sub>
                              </m:sSub>
                              <m:f>
                                <m:fPr>
                                  <m:type m:val="lin"/>
                                  <m:ctrlPr>
                                    <a:rPr lang="ja-JP" altLang="en-US" i="1">
                                      <a:latin typeface="Cambria Math"/>
                                    </a:rPr>
                                  </m:ctrlPr>
                                </m:fPr>
                                <m:num>
                                  <m:r>
                                    <a:rPr lang="ja-JP" altLang="en-US" i="0">
                                      <a:latin typeface="Cambria Math" panose="02040503050406030204" pitchFamily="18" charset="0"/>
                                    </a:rPr>
                                    <m:t>)</m:t>
                                  </m:r>
                                </m:num>
                                <m:den>
                                  <m:r>
                                    <a:rPr lang="ja-JP" altLang="en-US" i="0">
                                      <a:latin typeface="Cambria Math" panose="02040503050406030204" pitchFamily="18" charset="0"/>
                                    </a:rPr>
                                    <m:t>(</m:t>
                                  </m:r>
                                </m:den>
                              </m:f>
                              <m:r>
                                <a:rPr lang="ja-JP" altLang="en-US" i="0">
                                  <a:latin typeface="Cambria Math" panose="02040503050406030204" pitchFamily="18" charset="0"/>
                                </a:rPr>
                                <m:t>18∙</m:t>
                              </m:r>
                              <m:sSub>
                                <m:sSubPr>
                                  <m:ctrlPr>
                                    <a:rPr lang="ja-JP" altLang="en-US" i="1">
                                      <a:latin typeface="Cambria Math"/>
                                    </a:rPr>
                                  </m:ctrlPr>
                                </m:sSubPr>
                                <m:e>
                                  <m:r>
                                    <a:rPr lang="ja-JP" altLang="en-US" i="1">
                                      <a:latin typeface="Cambria Math" panose="02040503050406030204" pitchFamily="18" charset="0"/>
                                    </a:rPr>
                                    <m:t>𝜇</m:t>
                                  </m:r>
                                </m:e>
                                <m:sub>
                                  <m:r>
                                    <a:rPr lang="ja-JP" altLang="en-US" i="1">
                                      <a:latin typeface="Cambria Math" panose="02040503050406030204" pitchFamily="18" charset="0"/>
                                    </a:rPr>
                                    <m:t>𝑓</m:t>
                                  </m:r>
                                </m:sub>
                              </m:sSub>
                            </m:e>
                          </m:d>
                        </m:num>
                        <m:den>
                          <m:f>
                            <m:fPr>
                              <m:type m:val="lin"/>
                              <m:ctrlPr>
                                <a:rPr lang="ja-JP" altLang="en-US" i="1">
                                  <a:latin typeface="Cambria Math"/>
                                </a:rPr>
                              </m:ctrlPr>
                            </m:fPr>
                            <m:num>
                              <m:r>
                                <a:rPr lang="ja-JP" altLang="en-US" i="1">
                                  <a:latin typeface="Cambria Math" panose="02040503050406030204" pitchFamily="18" charset="0"/>
                                </a:rPr>
                                <m:t>𝐿</m:t>
                              </m:r>
                            </m:num>
                            <m:den>
                              <m:sSub>
                                <m:sSubPr>
                                  <m:ctrlPr>
                                    <a:rPr lang="ja-JP" altLang="en-US" i="1">
                                      <a:latin typeface="Cambria Math"/>
                                    </a:rPr>
                                  </m:ctrlPr>
                                </m:sSubPr>
                                <m:e>
                                  <m:r>
                                    <a:rPr lang="ja-JP" altLang="en-US" i="1">
                                      <a:latin typeface="Cambria Math" panose="02040503050406030204" pitchFamily="18" charset="0"/>
                                    </a:rPr>
                                    <m:t>𝑈</m:t>
                                  </m:r>
                                </m:e>
                                <m:sub>
                                  <m:r>
                                    <a:rPr lang="ja-JP" altLang="en-US" i="1">
                                      <a:latin typeface="Cambria Math" panose="02040503050406030204" pitchFamily="18" charset="0"/>
                                    </a:rPr>
                                    <m:t>𝑓</m:t>
                                  </m:r>
                                </m:sub>
                              </m:sSub>
                            </m:den>
                          </m:f>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6180064" y="3952407"/>
                <a:ext cx="2700932" cy="748346"/>
              </a:xfrm>
              <a:prstGeom prst="rect">
                <a:avLst/>
              </a:prstGeom>
              <a:blipFill>
                <a:blip r:embed="rId6"/>
                <a:stretch>
                  <a:fillRect/>
                </a:stretch>
              </a:blipFill>
            </p:spPr>
            <p:txBody>
              <a:bodyPr/>
              <a:lstStyle/>
              <a:p>
                <a:r>
                  <a:rPr lang="ja-JP" altLang="en-US">
                    <a:noFill/>
                  </a:rPr>
                  <a:t> </a:t>
                </a:r>
              </a:p>
            </p:txBody>
          </p:sp>
        </mc:Fallback>
      </mc:AlternateContent>
      <p:sp>
        <p:nvSpPr>
          <p:cNvPr id="20" name="コンテンツ プレースホルダー 2"/>
          <p:cNvSpPr txBox="1">
            <a:spLocks/>
          </p:cNvSpPr>
          <p:nvPr/>
        </p:nvSpPr>
        <p:spPr bwMode="auto">
          <a:xfrm>
            <a:off x="251520" y="4743803"/>
            <a:ext cx="3456000" cy="5753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u"/>
            </a:pPr>
            <a:r>
              <a:rPr lang="ja-JP" altLang="en-US" sz="2400" b="1" kern="0" dirty="0">
                <a:solidFill>
                  <a:schemeClr val="accent6">
                    <a:lumMod val="75000"/>
                  </a:schemeClr>
                </a:solidFill>
                <a:latin typeface="+mj-lt"/>
                <a:ea typeface="Meiryo UI" panose="020B0604030504040204" pitchFamily="50" charset="-128"/>
              </a:rPr>
              <a:t>試験翼の後縁形状</a:t>
            </a:r>
            <a:endParaRPr lang="ja-JP" altLang="en-US" b="1" kern="0" dirty="0">
              <a:solidFill>
                <a:schemeClr val="accent6">
                  <a:lumMod val="75000"/>
                </a:schemeClr>
              </a:solidFill>
              <a:latin typeface="+mj-lt"/>
              <a:ea typeface="Meiryo UI" panose="020B0604030504040204" pitchFamily="50" charset="-128"/>
            </a:endParaRPr>
          </a:p>
        </p:txBody>
      </p:sp>
      <p:pic>
        <p:nvPicPr>
          <p:cNvPr id="25" name="図 24">
            <a:extLst>
              <a:ext uri="{FF2B5EF4-FFF2-40B4-BE49-F238E27FC236}">
                <a16:creationId xmlns:a16="http://schemas.microsoft.com/office/drawing/2014/main" xmlns="" id="{D69306C0-C9FE-4F2E-9E5E-171CF88F3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31541" y="4941168"/>
            <a:ext cx="3712459" cy="1494324"/>
          </a:xfrm>
          <a:prstGeom prst="rect">
            <a:avLst/>
          </a:prstGeom>
        </p:spPr>
      </p:pic>
      <p:sp>
        <p:nvSpPr>
          <p:cNvPr id="2" name="テキスト ボックス 1">
            <a:extLst>
              <a:ext uri="{FF2B5EF4-FFF2-40B4-BE49-F238E27FC236}">
                <a16:creationId xmlns:a16="http://schemas.microsoft.com/office/drawing/2014/main" xmlns="" id="{F2A3E54B-2308-4EF8-A387-84BB7DAB498D}"/>
              </a:ext>
            </a:extLst>
          </p:cNvPr>
          <p:cNvSpPr txBox="1"/>
          <p:nvPr/>
        </p:nvSpPr>
        <p:spPr>
          <a:xfrm>
            <a:off x="98425" y="5319197"/>
            <a:ext cx="5261007" cy="984885"/>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後縁に加工を加えていない翼→通常翼</a:t>
            </a:r>
            <a:endParaRPr kumimoji="1" lang="en-US" altLang="ja-JP" sz="2400" dirty="0">
              <a:latin typeface="Meiryo UI" panose="020B0604030504040204" pitchFamily="50" charset="-128"/>
              <a:ea typeface="Meiryo UI" panose="020B0604030504040204" pitchFamily="50" charset="-128"/>
            </a:endParaRPr>
          </a:p>
          <a:p>
            <a:endParaRPr kumimoji="1" lang="en-US" altLang="ja-JP" sz="10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後縁を可能な限り尖らせた翼→尖り翼</a:t>
            </a:r>
            <a:endParaRPr kumimoji="1" lang="ja-JP" altLang="en-US" sz="2400" dirty="0">
              <a:latin typeface="Meiryo UI" panose="020B0604030504040204" pitchFamily="50" charset="-128"/>
              <a:ea typeface="Meiryo UI" panose="020B0604030504040204" pitchFamily="50" charset="-128"/>
            </a:endParaRPr>
          </a:p>
        </p:txBody>
      </p:sp>
      <p:sp>
        <p:nvSpPr>
          <p:cNvPr id="3" name="四角形: 角を丸くする 2">
            <a:extLst>
              <a:ext uri="{FF2B5EF4-FFF2-40B4-BE49-F238E27FC236}">
                <a16:creationId xmlns:a16="http://schemas.microsoft.com/office/drawing/2014/main" xmlns="" id="{49660EA9-DCBC-4853-BBA2-4D8177C5298E}"/>
              </a:ext>
            </a:extLst>
          </p:cNvPr>
          <p:cNvSpPr/>
          <p:nvPr/>
        </p:nvSpPr>
        <p:spPr>
          <a:xfrm>
            <a:off x="98425" y="5319197"/>
            <a:ext cx="5261007" cy="984885"/>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53764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1520" y="1193950"/>
            <a:ext cx="2088232" cy="494675"/>
          </a:xfrm>
        </p:spPr>
        <p:txBody>
          <a:bodyPr/>
          <a:lstStyle/>
          <a:p>
            <a:pPr>
              <a:buFont typeface="Wingdings" panose="05000000000000000000" pitchFamily="2" charset="2"/>
              <a:buChar char="u"/>
            </a:pPr>
            <a:r>
              <a:rPr lang="ja-JP" altLang="en-US" sz="2400" b="1" dirty="0">
                <a:solidFill>
                  <a:schemeClr val="accent6">
                    <a:lumMod val="75000"/>
                  </a:schemeClr>
                </a:solidFill>
                <a:latin typeface="+mj-lt"/>
                <a:ea typeface="Meiryo UI" panose="020B0604030504040204" pitchFamily="50" charset="-128"/>
              </a:rPr>
              <a:t>可視化実験 </a:t>
            </a:r>
            <a:endParaRPr kumimoji="1" lang="en-US" altLang="ja-JP" sz="2400" b="1" dirty="0">
              <a:solidFill>
                <a:schemeClr val="accent6">
                  <a:lumMod val="75000"/>
                </a:schemeClr>
              </a:solidFill>
              <a:latin typeface="+mj-lt"/>
              <a:ea typeface="Meiryo UI" panose="020B0604030504040204" pitchFamily="50" charset="-128"/>
            </a:endParaRPr>
          </a:p>
        </p:txBody>
      </p:sp>
      <p:sp>
        <p:nvSpPr>
          <p:cNvPr id="5" name="テキスト ボックス 4"/>
          <p:cNvSpPr txBox="1"/>
          <p:nvPr/>
        </p:nvSpPr>
        <p:spPr>
          <a:xfrm>
            <a:off x="8532440" y="748022"/>
            <a:ext cx="720080" cy="338554"/>
          </a:xfrm>
          <a:prstGeom prst="rect">
            <a:avLst/>
          </a:prstGeom>
          <a:noFill/>
        </p:spPr>
        <p:txBody>
          <a:bodyPr wrap="square" rtlCol="0">
            <a:spAutoFit/>
          </a:bodyPr>
          <a:lstStyle/>
          <a:p>
            <a:r>
              <a:rPr kumimoji="1" lang="en-US" altLang="ja-JP" sz="1600" dirty="0">
                <a:solidFill>
                  <a:schemeClr val="bg1"/>
                </a:solidFill>
                <a:latin typeface="Meiryo UI" panose="020B0604030504040204" pitchFamily="50" charset="-128"/>
                <a:ea typeface="Meiryo UI" panose="020B0604030504040204" pitchFamily="50" charset="-128"/>
              </a:rPr>
              <a:t>5/12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graphicFrame>
        <p:nvGraphicFramePr>
          <p:cNvPr id="27" name="表 26"/>
          <p:cNvGraphicFramePr>
            <a:graphicFrameLocks noGrp="1"/>
          </p:cNvGraphicFramePr>
          <p:nvPr>
            <p:extLst>
              <p:ext uri="{D42A27DB-BD31-4B8C-83A1-F6EECF244321}">
                <p14:modId xmlns:p14="http://schemas.microsoft.com/office/powerpoint/2010/main" val="1841244352"/>
              </p:ext>
            </p:extLst>
          </p:nvPr>
        </p:nvGraphicFramePr>
        <p:xfrm>
          <a:off x="272762" y="5549140"/>
          <a:ext cx="4354738" cy="1192228"/>
        </p:xfrm>
        <a:graphic>
          <a:graphicData uri="http://schemas.openxmlformats.org/drawingml/2006/table">
            <a:tbl>
              <a:tblPr firstRow="1" bandRow="1">
                <a:effectLst/>
                <a:tableStyleId>{8A107856-5554-42FB-B03E-39F5DBC370BA}</a:tableStyleId>
              </a:tblPr>
              <a:tblGrid>
                <a:gridCol w="2136461">
                  <a:extLst>
                    <a:ext uri="{9D8B030D-6E8A-4147-A177-3AD203B41FA5}">
                      <a16:colId xmlns:a16="http://schemas.microsoft.com/office/drawing/2014/main" xmlns="" val="20000"/>
                    </a:ext>
                  </a:extLst>
                </a:gridCol>
                <a:gridCol w="1111140">
                  <a:extLst>
                    <a:ext uri="{9D8B030D-6E8A-4147-A177-3AD203B41FA5}">
                      <a16:colId xmlns:a16="http://schemas.microsoft.com/office/drawing/2014/main" xmlns="" val="20001"/>
                    </a:ext>
                  </a:extLst>
                </a:gridCol>
                <a:gridCol w="1107137">
                  <a:extLst>
                    <a:ext uri="{9D8B030D-6E8A-4147-A177-3AD203B41FA5}">
                      <a16:colId xmlns:a16="http://schemas.microsoft.com/office/drawing/2014/main" xmlns="" val="20002"/>
                    </a:ext>
                  </a:extLst>
                </a:gridCol>
              </a:tblGrid>
              <a:tr h="29805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Case</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S.S.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P.S.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29805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Frame rate [fps]</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29805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chemeClr val="dk1"/>
                          </a:solidFill>
                          <a:effectLst/>
                          <a:latin typeface="Meiryo UI" panose="020B0604030504040204" pitchFamily="50" charset="-128"/>
                          <a:ea typeface="Meiryo UI" panose="020B0604030504040204" pitchFamily="50" charset="-128"/>
                          <a:cs typeface="Meiryo UI" panose="020B0604030504040204" pitchFamily="50" charset="-128"/>
                        </a:rPr>
                        <a:t>Shutter speed [sec]</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u="none" strike="noStrike" cap="none" normalizeH="0" baseline="0" dirty="0">
                          <a:ln>
                            <a:noFill/>
                          </a:ln>
                          <a:effectLst/>
                          <a:latin typeface="Meiryo UI" panose="020B0604030504040204" pitchFamily="50" charset="-128"/>
                          <a:ea typeface="Meiryo UI" panose="020B0604030504040204" pitchFamily="50" charset="-128"/>
                          <a:cs typeface="Meiryo UI" panose="020B0604030504040204" pitchFamily="50" charset="-128"/>
                        </a:rPr>
                        <a:t>1/40</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1/30</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9805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 - number</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F36</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F16</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17" name="正方形/長方形 16"/>
          <p:cNvSpPr/>
          <p:nvPr/>
        </p:nvSpPr>
        <p:spPr>
          <a:xfrm>
            <a:off x="174784" y="4394858"/>
            <a:ext cx="4376309" cy="1107996"/>
          </a:xfrm>
          <a:prstGeom prst="rect">
            <a:avLst/>
          </a:prstGeom>
        </p:spPr>
        <p:txBody>
          <a:bodyPr wrap="square">
            <a:spAutoFit/>
          </a:bodyPr>
          <a:lstStyle/>
          <a:p>
            <a:pPr marL="342900" indent="-342900">
              <a:buFont typeface="Arial" pitchFamily="34" charset="0"/>
              <a:buChar char="•"/>
            </a:pPr>
            <a:r>
              <a:rPr lang="ja-JP" altLang="en-US" sz="2200" b="1" dirty="0">
                <a:latin typeface="Meiryo UI" panose="020B0604030504040204" pitchFamily="50" charset="-128"/>
                <a:ea typeface="Meiryo UI" panose="020B0604030504040204" pitchFamily="50" charset="-128"/>
              </a:rPr>
              <a:t>デジタルカメラ</a:t>
            </a:r>
            <a:r>
              <a:rPr lang="ja-JP" altLang="en-US" sz="2200" dirty="0">
                <a:latin typeface="Meiryo UI" panose="020B0604030504040204" pitchFamily="50" charset="-128"/>
                <a:ea typeface="Meiryo UI" panose="020B0604030504040204" pitchFamily="50" charset="-128"/>
              </a:rPr>
              <a:t>で撮影</a:t>
            </a:r>
            <a:endParaRPr lang="en-US" altLang="ja-JP" sz="2200" dirty="0">
              <a:latin typeface="Meiryo UI" panose="020B0604030504040204" pitchFamily="50" charset="-128"/>
              <a:ea typeface="Meiryo UI" panose="020B0604030504040204" pitchFamily="50" charset="-128"/>
            </a:endParaRPr>
          </a:p>
          <a:p>
            <a:pPr marL="342900" indent="-342900">
              <a:buFont typeface="Arial" pitchFamily="34" charset="0"/>
              <a:buChar char="•"/>
            </a:pPr>
            <a:r>
              <a:rPr lang="ja-JP" altLang="en-US" sz="2200" dirty="0">
                <a:latin typeface="Meiryo UI" panose="020B0604030504040204" pitchFamily="50" charset="-128"/>
                <a:ea typeface="Meiryo UI" panose="020B0604030504040204" pitchFamily="50" charset="-128"/>
              </a:rPr>
              <a:t>風洞側面から光源で照射</a:t>
            </a:r>
            <a:endParaRPr lang="en-US" altLang="ja-JP" sz="2200" dirty="0">
              <a:latin typeface="Meiryo UI" panose="020B0604030504040204" pitchFamily="50" charset="-128"/>
              <a:ea typeface="Meiryo UI" panose="020B0604030504040204" pitchFamily="50" charset="-128"/>
            </a:endParaRPr>
          </a:p>
          <a:p>
            <a:pPr marL="342900" indent="-342900">
              <a:buFont typeface="Arial" pitchFamily="34" charset="0"/>
              <a:buChar char="•"/>
            </a:pPr>
            <a:r>
              <a:rPr lang="ja-JP" altLang="en-US" sz="2200" dirty="0">
                <a:latin typeface="Meiryo UI" panose="020B0604030504040204" pitchFamily="50" charset="-128"/>
                <a:ea typeface="Meiryo UI" panose="020B0604030504040204" pitchFamily="50" charset="-128"/>
              </a:rPr>
              <a:t>腹側撮影も同様</a:t>
            </a:r>
            <a:endParaRPr lang="en-US" altLang="ja-JP" sz="2200" dirty="0">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実験・解析手法</a:t>
            </a:r>
            <a:endParaRPr kumimoji="1" lang="ja-JP" altLang="en-US" sz="2000" dirty="0">
              <a:ea typeface="Meiryo UI" panose="020B0604030504040204" pitchFamily="50" charset="-128"/>
            </a:endParaRPr>
          </a:p>
        </p:txBody>
      </p:sp>
      <p:grpSp>
        <p:nvGrpSpPr>
          <p:cNvPr id="7" name="グループ化 6"/>
          <p:cNvGrpSpPr/>
          <p:nvPr/>
        </p:nvGrpSpPr>
        <p:grpSpPr>
          <a:xfrm>
            <a:off x="557752" y="1989575"/>
            <a:ext cx="3564000" cy="2375914"/>
            <a:chOff x="966662" y="2277222"/>
            <a:chExt cx="3563518" cy="2375914"/>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t="1" r="7722" b="24890"/>
            <a:stretch/>
          </p:blipFill>
          <p:spPr>
            <a:xfrm>
              <a:off x="1020421" y="2317291"/>
              <a:ext cx="3456000" cy="2165131"/>
            </a:xfrm>
            <a:prstGeom prst="rect">
              <a:avLst/>
            </a:prstGeom>
          </p:spPr>
        </p:pic>
        <p:sp>
          <p:nvSpPr>
            <p:cNvPr id="19" name="テキスト ボックス 18"/>
            <p:cNvSpPr txBox="1"/>
            <p:nvPr/>
          </p:nvSpPr>
          <p:spPr>
            <a:xfrm>
              <a:off x="1805508" y="4253026"/>
              <a:ext cx="2622476" cy="400110"/>
            </a:xfrm>
            <a:prstGeom prst="rect">
              <a:avLst/>
            </a:prstGeom>
            <a:solidFill>
              <a:schemeClr val="bg1"/>
            </a:solidFill>
          </p:spPr>
          <p:txBody>
            <a:bodyPr wrap="square" rtlCol="0">
              <a:spAutoFit/>
            </a:bodyPr>
            <a:lstStyle/>
            <a:p>
              <a:pPr algn="ctr"/>
              <a:r>
                <a:rPr kumimoji="1" lang="en-US" altLang="ja-JP" sz="2000" dirty="0">
                  <a:solidFill>
                    <a:schemeClr val="accent2">
                      <a:lumMod val="75000"/>
                    </a:schemeClr>
                  </a:solidFill>
                  <a:latin typeface="Meiryo UI" panose="020B0604030504040204" pitchFamily="50" charset="-128"/>
                  <a:ea typeface="Meiryo UI" panose="020B0604030504040204" pitchFamily="50" charset="-128"/>
                </a:rPr>
                <a:t>Visualization on S.S.</a:t>
              </a:r>
              <a:endParaRPr kumimoji="1" lang="ja-JP" altLang="en-US" sz="2000" dirty="0">
                <a:solidFill>
                  <a:schemeClr val="accent2">
                    <a:lumMod val="75000"/>
                  </a:schemeClr>
                </a:solidFill>
                <a:latin typeface="Meiryo UI" panose="020B0604030504040204" pitchFamily="50" charset="-128"/>
                <a:ea typeface="Meiryo UI" panose="020B0604030504040204" pitchFamily="50" charset="-128"/>
              </a:endParaRPr>
            </a:p>
          </p:txBody>
        </p:sp>
        <p:sp>
          <p:nvSpPr>
            <p:cNvPr id="6" name="角丸四角形 5"/>
            <p:cNvSpPr/>
            <p:nvPr/>
          </p:nvSpPr>
          <p:spPr>
            <a:xfrm>
              <a:off x="966662" y="2277222"/>
              <a:ext cx="3563518" cy="2336194"/>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5" name="図 14">
            <a:extLst>
              <a:ext uri="{FF2B5EF4-FFF2-40B4-BE49-F238E27FC236}">
                <a16:creationId xmlns:a16="http://schemas.microsoft.com/office/drawing/2014/main" xmlns="" id="{DD3C4FD6-9215-4051-99F8-F265F5AF0758}"/>
              </a:ext>
            </a:extLst>
          </p:cNvPr>
          <p:cNvPicPr>
            <a:picLocks noChangeAspect="1"/>
          </p:cNvPicPr>
          <p:nvPr/>
        </p:nvPicPr>
        <p:blipFill rotWithShape="1">
          <a:blip r:embed="rId4">
            <a:extLst>
              <a:ext uri="{28A0092B-C50C-407E-A947-70E740481C1C}">
                <a14:useLocalDpi xmlns:a14="http://schemas.microsoft.com/office/drawing/2010/main" val="0"/>
              </a:ext>
            </a:extLst>
          </a:blip>
          <a:srcRect t="4800" r="13862" b="19702"/>
          <a:stretch/>
        </p:blipFill>
        <p:spPr>
          <a:xfrm>
            <a:off x="4956679" y="1950033"/>
            <a:ext cx="3563518" cy="2403933"/>
          </a:xfrm>
          <a:prstGeom prst="rect">
            <a:avLst/>
          </a:prstGeom>
        </p:spPr>
      </p:pic>
      <p:sp>
        <p:nvSpPr>
          <p:cNvPr id="16" name="角丸四角形 22">
            <a:extLst>
              <a:ext uri="{FF2B5EF4-FFF2-40B4-BE49-F238E27FC236}">
                <a16:creationId xmlns:a16="http://schemas.microsoft.com/office/drawing/2014/main" xmlns="" id="{B4D09CF2-5E69-427E-A4DE-9D9E6B9B364A}"/>
              </a:ext>
            </a:extLst>
          </p:cNvPr>
          <p:cNvSpPr/>
          <p:nvPr/>
        </p:nvSpPr>
        <p:spPr>
          <a:xfrm>
            <a:off x="4887319" y="1950033"/>
            <a:ext cx="3702238" cy="2403932"/>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8" name="表 17">
            <a:extLst>
              <a:ext uri="{FF2B5EF4-FFF2-40B4-BE49-F238E27FC236}">
                <a16:creationId xmlns:a16="http://schemas.microsoft.com/office/drawing/2014/main" xmlns="" id="{3D07E9F8-8E82-4C3F-89B5-63012135FD02}"/>
              </a:ext>
            </a:extLst>
          </p:cNvPr>
          <p:cNvGraphicFramePr>
            <a:graphicFrameLocks noGrp="1"/>
          </p:cNvGraphicFramePr>
          <p:nvPr>
            <p:extLst>
              <p:ext uri="{D42A27DB-BD31-4B8C-83A1-F6EECF244321}">
                <p14:modId xmlns:p14="http://schemas.microsoft.com/office/powerpoint/2010/main" val="4150677883"/>
              </p:ext>
            </p:extLst>
          </p:nvPr>
        </p:nvGraphicFramePr>
        <p:xfrm>
          <a:off x="4886607" y="5549140"/>
          <a:ext cx="4089090" cy="1192228"/>
        </p:xfrm>
        <a:graphic>
          <a:graphicData uri="http://schemas.openxmlformats.org/drawingml/2006/table">
            <a:tbl>
              <a:tblPr firstRow="1" bandRow="1">
                <a:effectLst/>
                <a:tableStyleId>{8A107856-5554-42FB-B03E-39F5DBC370BA}</a:tableStyleId>
              </a:tblPr>
              <a:tblGrid>
                <a:gridCol w="2048673">
                  <a:extLst>
                    <a:ext uri="{9D8B030D-6E8A-4147-A177-3AD203B41FA5}">
                      <a16:colId xmlns:a16="http://schemas.microsoft.com/office/drawing/2014/main" xmlns="" val="20000"/>
                    </a:ext>
                  </a:extLst>
                </a:gridCol>
                <a:gridCol w="2040417">
                  <a:extLst>
                    <a:ext uri="{9D8B030D-6E8A-4147-A177-3AD203B41FA5}">
                      <a16:colId xmlns:a16="http://schemas.microsoft.com/office/drawing/2014/main" xmlns="" val="20001"/>
                    </a:ext>
                  </a:extLst>
                </a:gridCol>
              </a:tblGrid>
              <a:tr h="29805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Case</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S.S.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29805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Frame rate [fps]</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3000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29805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chemeClr val="dk1"/>
                          </a:solidFill>
                          <a:effectLst/>
                          <a:latin typeface="Meiryo UI" panose="020B0604030504040204" pitchFamily="50" charset="-128"/>
                          <a:ea typeface="Meiryo UI" panose="020B0604030504040204" pitchFamily="50" charset="-128"/>
                          <a:cs typeface="Meiryo UI" panose="020B0604030504040204" pitchFamily="50" charset="-128"/>
                        </a:rPr>
                        <a:t>Shutter speed [sec]</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u="none" strike="noStrike" cap="none" normalizeH="0" baseline="0" dirty="0">
                          <a:ln>
                            <a:noFill/>
                          </a:ln>
                          <a:effectLst/>
                          <a:latin typeface="Meiryo UI" panose="020B0604030504040204" pitchFamily="50" charset="-128"/>
                          <a:ea typeface="Meiryo UI" panose="020B0604030504040204" pitchFamily="50" charset="-128"/>
                          <a:cs typeface="Meiryo UI" panose="020B0604030504040204" pitchFamily="50" charset="-128"/>
                        </a:rPr>
                        <a:t>1/40,000</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9805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 - number</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F11</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21" name="正方形/長方形 20">
            <a:extLst>
              <a:ext uri="{FF2B5EF4-FFF2-40B4-BE49-F238E27FC236}">
                <a16:creationId xmlns:a16="http://schemas.microsoft.com/office/drawing/2014/main" xmlns="" id="{E970E3CC-1711-408B-B05D-7836DC608ED5}"/>
              </a:ext>
            </a:extLst>
          </p:cNvPr>
          <p:cNvSpPr/>
          <p:nvPr/>
        </p:nvSpPr>
        <p:spPr>
          <a:xfrm>
            <a:off x="4841687" y="4396883"/>
            <a:ext cx="4270526" cy="1107996"/>
          </a:xfrm>
          <a:prstGeom prst="rect">
            <a:avLst/>
          </a:prstGeom>
        </p:spPr>
        <p:txBody>
          <a:bodyPr wrap="square">
            <a:spAutoFit/>
          </a:bodyPr>
          <a:lstStyle/>
          <a:p>
            <a:pPr marL="342900" indent="-342900">
              <a:buFont typeface="Arial" pitchFamily="34" charset="0"/>
              <a:buChar char="•"/>
            </a:pPr>
            <a:r>
              <a:rPr lang="ja-JP" altLang="en-US" sz="2200" b="1" dirty="0">
                <a:latin typeface="Meiryo UI" panose="020B0604030504040204" pitchFamily="50" charset="-128"/>
                <a:ea typeface="Meiryo UI" panose="020B0604030504040204" pitchFamily="50" charset="-128"/>
              </a:rPr>
              <a:t>ハイスピードカメラ</a:t>
            </a:r>
            <a:r>
              <a:rPr lang="ja-JP" altLang="en-US" sz="2200" dirty="0">
                <a:latin typeface="Meiryo UI" panose="020B0604030504040204" pitchFamily="50" charset="-128"/>
                <a:ea typeface="Meiryo UI" panose="020B0604030504040204" pitchFamily="50" charset="-128"/>
              </a:rPr>
              <a:t>で撮影</a:t>
            </a:r>
            <a:endParaRPr lang="en-US" altLang="ja-JP" sz="2200" dirty="0">
              <a:latin typeface="Meiryo UI" panose="020B0604030504040204" pitchFamily="50" charset="-128"/>
              <a:ea typeface="Meiryo UI" panose="020B0604030504040204" pitchFamily="50" charset="-128"/>
            </a:endParaRPr>
          </a:p>
          <a:p>
            <a:pPr marL="342900" indent="-342900">
              <a:buFont typeface="Arial" pitchFamily="34" charset="0"/>
              <a:buChar char="•"/>
            </a:pPr>
            <a:r>
              <a:rPr lang="ja-JP" altLang="en-US" sz="2200" dirty="0">
                <a:latin typeface="Meiryo UI" panose="020B0604030504040204" pitchFamily="50" charset="-128"/>
                <a:ea typeface="Meiryo UI" panose="020B0604030504040204" pitchFamily="50" charset="-128"/>
              </a:rPr>
              <a:t>風洞側面から翼面を、カメラと反対側から後縁部の液だまりを照射</a:t>
            </a:r>
            <a:endParaRPr lang="en-US" altLang="ja-JP" sz="22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xmlns="" id="{7082E25F-11CC-424C-AF46-9B814CCF4D39}"/>
              </a:ext>
            </a:extLst>
          </p:cNvPr>
          <p:cNvSpPr/>
          <p:nvPr/>
        </p:nvSpPr>
        <p:spPr>
          <a:xfrm>
            <a:off x="5579871" y="1516133"/>
            <a:ext cx="2215671" cy="400110"/>
          </a:xfrm>
          <a:prstGeom prst="rect">
            <a:avLst/>
          </a:prstGeom>
        </p:spPr>
        <p:txBody>
          <a:bodyPr wrap="none">
            <a:spAutoFit/>
          </a:bodyPr>
          <a:lstStyle/>
          <a:p>
            <a:r>
              <a:rPr lang="ja-JP" altLang="en-US" sz="2000" b="1" dirty="0">
                <a:solidFill>
                  <a:schemeClr val="accent6">
                    <a:lumMod val="75000"/>
                  </a:schemeClr>
                </a:solidFill>
                <a:ea typeface="Meiryo UI" panose="020B0604030504040204" pitchFamily="50" charset="-128"/>
              </a:rPr>
              <a:t>後縁付近の可視化</a:t>
            </a:r>
            <a:endParaRPr lang="ja-JP" altLang="en-US" sz="2000" dirty="0"/>
          </a:p>
        </p:txBody>
      </p:sp>
      <p:sp>
        <p:nvSpPr>
          <p:cNvPr id="10" name="正方形/長方形 9">
            <a:extLst>
              <a:ext uri="{FF2B5EF4-FFF2-40B4-BE49-F238E27FC236}">
                <a16:creationId xmlns:a16="http://schemas.microsoft.com/office/drawing/2014/main" xmlns="" id="{AAC11261-DDB7-4A9D-89C6-D62E581201E0}"/>
              </a:ext>
            </a:extLst>
          </p:cNvPr>
          <p:cNvSpPr/>
          <p:nvPr/>
        </p:nvSpPr>
        <p:spPr>
          <a:xfrm>
            <a:off x="1470294" y="1520376"/>
            <a:ext cx="1959191" cy="400110"/>
          </a:xfrm>
          <a:prstGeom prst="rect">
            <a:avLst/>
          </a:prstGeom>
        </p:spPr>
        <p:txBody>
          <a:bodyPr wrap="none">
            <a:spAutoFit/>
          </a:bodyPr>
          <a:lstStyle/>
          <a:p>
            <a:r>
              <a:rPr lang="ja-JP" altLang="en-US" sz="2000" b="1" dirty="0">
                <a:solidFill>
                  <a:schemeClr val="accent6">
                    <a:lumMod val="75000"/>
                  </a:schemeClr>
                </a:solidFill>
                <a:ea typeface="Meiryo UI" panose="020B0604030504040204" pitchFamily="50" charset="-128"/>
              </a:rPr>
              <a:t>翼面上の可視化</a:t>
            </a:r>
            <a:endParaRPr lang="ja-JP" altLang="en-US" sz="2000" dirty="0"/>
          </a:p>
        </p:txBody>
      </p:sp>
      <p:sp>
        <p:nvSpPr>
          <p:cNvPr id="9" name="正方形/長方形 8">
            <a:extLst>
              <a:ext uri="{FF2B5EF4-FFF2-40B4-BE49-F238E27FC236}">
                <a16:creationId xmlns:a16="http://schemas.microsoft.com/office/drawing/2014/main" xmlns="" id="{2A6C17E0-50AD-41C3-804B-9E6D9D752E62}"/>
              </a:ext>
            </a:extLst>
          </p:cNvPr>
          <p:cNvSpPr/>
          <p:nvPr/>
        </p:nvSpPr>
        <p:spPr>
          <a:xfrm>
            <a:off x="3429485" y="2060848"/>
            <a:ext cx="638459" cy="400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xmlns="" id="{609846A8-434C-4695-83E1-EE16CCD0DA2B}"/>
              </a:ext>
            </a:extLst>
          </p:cNvPr>
          <p:cNvSpPr/>
          <p:nvPr/>
        </p:nvSpPr>
        <p:spPr>
          <a:xfrm>
            <a:off x="6525829" y="1959160"/>
            <a:ext cx="926491" cy="429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2271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23528" y="4158461"/>
            <a:ext cx="4752527" cy="494675"/>
          </a:xfrm>
        </p:spPr>
        <p:txBody>
          <a:bodyPr/>
          <a:lstStyle/>
          <a:p>
            <a:pPr>
              <a:buFont typeface="Wingdings" panose="05000000000000000000" pitchFamily="2" charset="2"/>
              <a:buChar char="Ø"/>
            </a:pPr>
            <a:r>
              <a:rPr kumimoji="1" lang="ja-JP" altLang="en-US" sz="2400" b="1" dirty="0">
                <a:solidFill>
                  <a:schemeClr val="accent6">
                    <a:lumMod val="75000"/>
                  </a:schemeClr>
                </a:solidFill>
                <a:latin typeface="+mj-lt"/>
                <a:ea typeface="Meiryo UI" panose="020B0604030504040204" pitchFamily="50" charset="-128"/>
              </a:rPr>
              <a:t>粒径計測</a:t>
            </a:r>
            <a:endParaRPr kumimoji="1" lang="en-US" altLang="ja-JP" sz="2400" b="1" dirty="0">
              <a:solidFill>
                <a:schemeClr val="accent6">
                  <a:lumMod val="75000"/>
                </a:schemeClr>
              </a:solidFill>
              <a:latin typeface="+mj-lt"/>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実験・解析手法</a:t>
            </a:r>
            <a:endParaRPr kumimoji="1" lang="ja-JP" altLang="en-US" sz="2000" dirty="0">
              <a:ea typeface="Meiryo UI" panose="020B0604030504040204" pitchFamily="50" charset="-128"/>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4574708"/>
            <a:ext cx="1872208" cy="1872208"/>
          </a:xfrm>
          <a:prstGeom prst="rect">
            <a:avLst/>
          </a:prstGeom>
          <a:ln>
            <a:solidFill>
              <a:schemeClr val="tx1"/>
            </a:solidFill>
          </a:ln>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4574708"/>
            <a:ext cx="1872208" cy="1872208"/>
          </a:xfrm>
          <a:prstGeom prst="rect">
            <a:avLst/>
          </a:prstGeom>
          <a:ln>
            <a:solidFill>
              <a:schemeClr val="tx1"/>
            </a:solidFill>
          </a:ln>
        </p:spPr>
      </p:pic>
      <p:sp>
        <p:nvSpPr>
          <p:cNvPr id="20" name="コンテンツ プレースホルダー 2"/>
          <p:cNvSpPr txBox="1">
            <a:spLocks/>
          </p:cNvSpPr>
          <p:nvPr/>
        </p:nvSpPr>
        <p:spPr bwMode="auto">
          <a:xfrm>
            <a:off x="251520" y="1413446"/>
            <a:ext cx="828092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dirty="0">
                <a:solidFill>
                  <a:schemeClr val="accent6">
                    <a:lumMod val="75000"/>
                  </a:schemeClr>
                </a:solidFill>
                <a:latin typeface="+mj-lt"/>
                <a:ea typeface="Meiryo UI" panose="020B0604030504040204" pitchFamily="50" charset="-128"/>
              </a:rPr>
              <a:t>可視化実験 </a:t>
            </a:r>
            <a:r>
              <a:rPr lang="en-US" altLang="ja-JP" sz="2400" b="1" dirty="0">
                <a:solidFill>
                  <a:schemeClr val="accent6">
                    <a:lumMod val="75000"/>
                  </a:schemeClr>
                </a:solidFill>
                <a:latin typeface="+mj-lt"/>
                <a:ea typeface="Meiryo UI" panose="020B0604030504040204" pitchFamily="50" charset="-128"/>
              </a:rPr>
              <a:t>– </a:t>
            </a:r>
            <a:r>
              <a:rPr lang="ja-JP" altLang="en-US" sz="2400" b="1" dirty="0">
                <a:solidFill>
                  <a:schemeClr val="accent6">
                    <a:lumMod val="75000"/>
                  </a:schemeClr>
                </a:solidFill>
                <a:latin typeface="+mj-lt"/>
                <a:ea typeface="Meiryo UI" panose="020B0604030504040204" pitchFamily="50" charset="-128"/>
              </a:rPr>
              <a:t>後縁より</a:t>
            </a:r>
            <a:r>
              <a:rPr lang="en-US" altLang="ja-JP" sz="2400" b="1" dirty="0">
                <a:solidFill>
                  <a:schemeClr val="accent6">
                    <a:lumMod val="75000"/>
                  </a:schemeClr>
                </a:solidFill>
                <a:latin typeface="+mj-lt"/>
                <a:ea typeface="Meiryo UI" panose="020B0604030504040204" pitchFamily="50" charset="-128"/>
              </a:rPr>
              <a:t>1.0C</a:t>
            </a:r>
            <a:r>
              <a:rPr lang="ja-JP" altLang="en-US" sz="2400" b="1" dirty="0">
                <a:solidFill>
                  <a:schemeClr val="accent6">
                    <a:lumMod val="75000"/>
                  </a:schemeClr>
                </a:solidFill>
                <a:latin typeface="+mj-lt"/>
                <a:ea typeface="Meiryo UI" panose="020B0604030504040204" pitchFamily="50" charset="-128"/>
              </a:rPr>
              <a:t>下流での粒径計測</a:t>
            </a:r>
            <a:endParaRPr lang="en-US" altLang="ja-JP" sz="2400" b="1" dirty="0">
              <a:solidFill>
                <a:schemeClr val="accent6">
                  <a:lumMod val="75000"/>
                </a:schemeClr>
              </a:solidFill>
              <a:latin typeface="+mj-lt"/>
              <a:ea typeface="Meiryo UI" panose="020B0604030504040204" pitchFamily="50" charset="-128"/>
            </a:endParaRPr>
          </a:p>
        </p:txBody>
      </p:sp>
      <p:grpSp>
        <p:nvGrpSpPr>
          <p:cNvPr id="22" name="グループ化 21"/>
          <p:cNvGrpSpPr/>
          <p:nvPr/>
        </p:nvGrpSpPr>
        <p:grpSpPr>
          <a:xfrm>
            <a:off x="5724128" y="4502700"/>
            <a:ext cx="2578090" cy="769441"/>
            <a:chOff x="5940152" y="4430692"/>
            <a:chExt cx="2578090" cy="769441"/>
          </a:xfrm>
        </p:grpSpPr>
        <p:sp>
          <p:nvSpPr>
            <p:cNvPr id="12" name="テキスト ボックス 11"/>
            <p:cNvSpPr txBox="1"/>
            <p:nvPr/>
          </p:nvSpPr>
          <p:spPr>
            <a:xfrm>
              <a:off x="5940152" y="4430692"/>
              <a:ext cx="2578090" cy="769441"/>
            </a:xfrm>
            <a:prstGeom prst="rect">
              <a:avLst/>
            </a:prstGeom>
            <a:noFill/>
          </p:spPr>
          <p:txBody>
            <a:bodyPr wrap="square" rtlCol="0">
              <a:spAutoFit/>
            </a:bodyPr>
            <a:lstStyle/>
            <a:p>
              <a:pPr algn="ctr"/>
              <a:r>
                <a:rPr kumimoji="1" lang="ja-JP" altLang="en-US" sz="2200" dirty="0">
                  <a:latin typeface="Meiryo UI" pitchFamily="50" charset="-128"/>
                  <a:ea typeface="Meiryo UI" pitchFamily="50" charset="-128"/>
                  <a:cs typeface="Meiryo UI" pitchFamily="50" charset="-128"/>
                </a:rPr>
                <a:t>画像を</a:t>
              </a:r>
              <a:r>
                <a:rPr kumimoji="1" lang="en-US" altLang="ja-JP" sz="2200" dirty="0">
                  <a:latin typeface="Meiryo UI" pitchFamily="50" charset="-128"/>
                  <a:ea typeface="Meiryo UI" pitchFamily="50" charset="-128"/>
                  <a:cs typeface="Meiryo UI" pitchFamily="50" charset="-128"/>
                </a:rPr>
                <a:t>2</a:t>
              </a:r>
              <a:r>
                <a:rPr kumimoji="1" lang="ja-JP" altLang="en-US" sz="2200" dirty="0">
                  <a:latin typeface="Meiryo UI" pitchFamily="50" charset="-128"/>
                  <a:ea typeface="Meiryo UI" pitchFamily="50" charset="-128"/>
                  <a:cs typeface="Meiryo UI" pitchFamily="50" charset="-128"/>
                </a:rPr>
                <a:t>値化し液滴の面積を求める</a:t>
              </a:r>
            </a:p>
          </p:txBody>
        </p:sp>
        <p:sp>
          <p:nvSpPr>
            <p:cNvPr id="13" name="角丸四角形 12"/>
            <p:cNvSpPr/>
            <p:nvPr/>
          </p:nvSpPr>
          <p:spPr>
            <a:xfrm>
              <a:off x="5940152" y="4430692"/>
              <a:ext cx="2578090" cy="769441"/>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5724128" y="5681867"/>
            <a:ext cx="2578090" cy="771469"/>
            <a:chOff x="5940152" y="5537851"/>
            <a:chExt cx="2578090" cy="771469"/>
          </a:xfrm>
        </p:grpSpPr>
        <p:sp>
          <p:nvSpPr>
            <p:cNvPr id="19" name="テキスト ボックス 18"/>
            <p:cNvSpPr txBox="1"/>
            <p:nvPr/>
          </p:nvSpPr>
          <p:spPr>
            <a:xfrm>
              <a:off x="5940152" y="5537851"/>
              <a:ext cx="2578090" cy="769441"/>
            </a:xfrm>
            <a:prstGeom prst="rect">
              <a:avLst/>
            </a:prstGeom>
            <a:noFill/>
          </p:spPr>
          <p:txBody>
            <a:bodyPr wrap="square" rtlCol="0">
              <a:spAutoFit/>
            </a:bodyPr>
            <a:lstStyle/>
            <a:p>
              <a:pPr algn="ctr"/>
              <a:r>
                <a:rPr kumimoji="1" lang="ja-JP" altLang="en-US" sz="2200" dirty="0">
                  <a:latin typeface="Meiryo UI" pitchFamily="50" charset="-128"/>
                  <a:ea typeface="Meiryo UI" pitchFamily="50" charset="-128"/>
                  <a:cs typeface="Meiryo UI" pitchFamily="50" charset="-128"/>
                </a:rPr>
                <a:t>液滴が球形と仮定し</a:t>
              </a:r>
              <a:endParaRPr kumimoji="1" lang="en-US" altLang="ja-JP" sz="2200" dirty="0">
                <a:latin typeface="Meiryo UI" pitchFamily="50" charset="-128"/>
                <a:ea typeface="Meiryo UI" pitchFamily="50" charset="-128"/>
                <a:cs typeface="Meiryo UI" pitchFamily="50" charset="-128"/>
              </a:endParaRPr>
            </a:p>
            <a:p>
              <a:pPr algn="ctr"/>
              <a:r>
                <a:rPr lang="ja-JP" altLang="en-US" sz="2200" dirty="0">
                  <a:latin typeface="Meiryo UI" pitchFamily="50" charset="-128"/>
                  <a:ea typeface="Meiryo UI" pitchFamily="50" charset="-128"/>
                  <a:cs typeface="Meiryo UI" pitchFamily="50" charset="-128"/>
                </a:rPr>
                <a:t>液滴径を算出</a:t>
              </a:r>
              <a:endParaRPr kumimoji="1" lang="ja-JP" altLang="en-US" sz="2200" dirty="0">
                <a:latin typeface="Meiryo UI" pitchFamily="50" charset="-128"/>
                <a:ea typeface="Meiryo UI" pitchFamily="50" charset="-128"/>
                <a:cs typeface="Meiryo UI" pitchFamily="50" charset="-128"/>
              </a:endParaRPr>
            </a:p>
          </p:txBody>
        </p:sp>
        <p:sp>
          <p:nvSpPr>
            <p:cNvPr id="24" name="角丸四角形 23"/>
            <p:cNvSpPr/>
            <p:nvPr/>
          </p:nvSpPr>
          <p:spPr>
            <a:xfrm>
              <a:off x="5940152" y="5539879"/>
              <a:ext cx="2578090" cy="769441"/>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 name="直線矢印コネクタ 26"/>
          <p:cNvCxnSpPr>
            <a:stCxn id="12" idx="2"/>
            <a:endCxn id="24" idx="0"/>
          </p:cNvCxnSpPr>
          <p:nvPr/>
        </p:nvCxnSpPr>
        <p:spPr>
          <a:xfrm>
            <a:off x="7013173" y="5272141"/>
            <a:ext cx="0" cy="411754"/>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 name="表 29"/>
          <p:cNvGraphicFramePr>
            <a:graphicFrameLocks noGrp="1"/>
          </p:cNvGraphicFramePr>
          <p:nvPr>
            <p:extLst>
              <p:ext uri="{D42A27DB-BD31-4B8C-83A1-F6EECF244321}">
                <p14:modId xmlns:p14="http://schemas.microsoft.com/office/powerpoint/2010/main" val="2543272407"/>
              </p:ext>
            </p:extLst>
          </p:nvPr>
        </p:nvGraphicFramePr>
        <p:xfrm>
          <a:off x="4975751" y="2722364"/>
          <a:ext cx="3556689" cy="1282700"/>
        </p:xfrm>
        <a:graphic>
          <a:graphicData uri="http://schemas.openxmlformats.org/drawingml/2006/table">
            <a:tbl>
              <a:tblPr firstRow="1" bandRow="1">
                <a:effectLst/>
                <a:tableStyleId>{8A107856-5554-42FB-B03E-39F5DBC370BA}</a:tableStyleId>
              </a:tblPr>
              <a:tblGrid>
                <a:gridCol w="2302203">
                  <a:extLst>
                    <a:ext uri="{9D8B030D-6E8A-4147-A177-3AD203B41FA5}">
                      <a16:colId xmlns:a16="http://schemas.microsoft.com/office/drawing/2014/main" xmlns="" val="20000"/>
                    </a:ext>
                  </a:extLst>
                </a:gridCol>
                <a:gridCol w="1254486">
                  <a:extLst>
                    <a:ext uri="{9D8B030D-6E8A-4147-A177-3AD203B41FA5}">
                      <a16:colId xmlns:a16="http://schemas.microsoft.com/office/drawing/2014/main" xmlns="" val="20001"/>
                    </a:ext>
                  </a:extLst>
                </a:gridCol>
              </a:tblGrid>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Frame rate [fps]</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75000</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chemeClr val="dk1"/>
                          </a:solidFill>
                          <a:effectLst/>
                          <a:latin typeface="Meiryo UI" panose="020B0604030504040204" pitchFamily="50" charset="-128"/>
                          <a:ea typeface="Meiryo UI" panose="020B0604030504040204" pitchFamily="50" charset="-128"/>
                          <a:cs typeface="Meiryo UI" panose="020B0604030504040204" pitchFamily="50" charset="-128"/>
                        </a:rPr>
                        <a:t>Shutter speed [sec]</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u="none" strike="noStrike" cap="none" normalizeH="0" baseline="0" dirty="0">
                          <a:ln>
                            <a:noFill/>
                          </a:ln>
                          <a:effectLst/>
                          <a:latin typeface="Meiryo UI" panose="020B0604030504040204" pitchFamily="50" charset="-128"/>
                          <a:ea typeface="Meiryo UI" panose="020B0604030504040204" pitchFamily="50" charset="-128"/>
                          <a:cs typeface="Meiryo UI" panose="020B0604030504040204" pitchFamily="50" charset="-128"/>
                        </a:rPr>
                        <a:t>1/1000000</a:t>
                      </a:r>
                      <a:endPar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25167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 – number</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F32</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25167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Number of pixels</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384x64</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25167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Field of view  [mm]</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7.6x1.2</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31" name="正方形/長方形 30"/>
          <p:cNvSpPr/>
          <p:nvPr/>
        </p:nvSpPr>
        <p:spPr>
          <a:xfrm>
            <a:off x="4860032" y="1844824"/>
            <a:ext cx="3288704" cy="769441"/>
          </a:xfrm>
          <a:prstGeom prst="rect">
            <a:avLst/>
          </a:prstGeom>
        </p:spPr>
        <p:txBody>
          <a:bodyPr wrap="square">
            <a:spAutoFit/>
          </a:bodyPr>
          <a:lstStyle/>
          <a:p>
            <a:pPr marL="342900" indent="-342900">
              <a:buFont typeface="Arial" pitchFamily="34" charset="0"/>
              <a:buChar char="•"/>
            </a:pPr>
            <a:r>
              <a:rPr lang="ja-JP" altLang="en-US" sz="2200" dirty="0">
                <a:latin typeface="Meiryo UI" panose="020B0604030504040204" pitchFamily="50" charset="-128"/>
                <a:ea typeface="Meiryo UI" panose="020B0604030504040204" pitchFamily="50" charset="-128"/>
              </a:rPr>
              <a:t>バックライト法で撮影</a:t>
            </a:r>
            <a:endParaRPr lang="en-US" altLang="ja-JP" sz="2200" dirty="0">
              <a:latin typeface="Meiryo UI" panose="020B0604030504040204" pitchFamily="50" charset="-128"/>
              <a:ea typeface="Meiryo UI" panose="020B0604030504040204" pitchFamily="50" charset="-128"/>
            </a:endParaRPr>
          </a:p>
          <a:p>
            <a:pPr marL="342900" indent="-342900">
              <a:buFont typeface="Arial" pitchFamily="34" charset="0"/>
              <a:buChar char="•"/>
            </a:pPr>
            <a:r>
              <a:rPr lang="en-US" altLang="ja-JP" sz="2200" dirty="0">
                <a:latin typeface="Meiryo UI" panose="020B0604030504040204" pitchFamily="50" charset="-128"/>
                <a:ea typeface="Meiryo UI" panose="020B0604030504040204" pitchFamily="50" charset="-128"/>
              </a:rPr>
              <a:t>1pixel=23μm</a:t>
            </a:r>
          </a:p>
        </p:txBody>
      </p:sp>
      <p:pic>
        <p:nvPicPr>
          <p:cNvPr id="32" name="図 31"/>
          <p:cNvPicPr>
            <a:picLocks noChangeAspect="1"/>
          </p:cNvPicPr>
          <p:nvPr/>
        </p:nvPicPr>
        <p:blipFill rotWithShape="1">
          <a:blip r:embed="rId5">
            <a:extLst>
              <a:ext uri="{28A0092B-C50C-407E-A947-70E740481C1C}">
                <a14:useLocalDpi xmlns:a14="http://schemas.microsoft.com/office/drawing/2010/main" val="0"/>
              </a:ext>
            </a:extLst>
          </a:blip>
          <a:srcRect t="6522" r="25013" b="23124"/>
          <a:stretch/>
        </p:blipFill>
        <p:spPr>
          <a:xfrm>
            <a:off x="1115616" y="1888243"/>
            <a:ext cx="3168352" cy="2287963"/>
          </a:xfrm>
          <a:prstGeom prst="rect">
            <a:avLst/>
          </a:prstGeom>
        </p:spPr>
      </p:pic>
      <p:sp>
        <p:nvSpPr>
          <p:cNvPr id="18" name="正方形/長方形 17"/>
          <p:cNvSpPr/>
          <p:nvPr/>
        </p:nvSpPr>
        <p:spPr>
          <a:xfrm>
            <a:off x="791580" y="6442228"/>
            <a:ext cx="2052228" cy="400110"/>
          </a:xfrm>
          <a:prstGeom prst="rect">
            <a:avLst/>
          </a:prstGeom>
        </p:spPr>
        <p:txBody>
          <a:bodyPr wrap="square">
            <a:spAutoFit/>
          </a:bodyPr>
          <a:lstStyle/>
          <a:p>
            <a:r>
              <a:rPr lang="en-US" altLang="ja-JP" sz="2000" dirty="0">
                <a:latin typeface="Meiryo UI" panose="020B0604030504040204" pitchFamily="50" charset="-128"/>
                <a:ea typeface="Meiryo UI" panose="020B0604030504040204" pitchFamily="50" charset="-128"/>
              </a:rPr>
              <a:t>Original Image</a:t>
            </a:r>
          </a:p>
        </p:txBody>
      </p:sp>
      <p:sp>
        <p:nvSpPr>
          <p:cNvPr id="21" name="正方形/長方形 20"/>
          <p:cNvSpPr/>
          <p:nvPr/>
        </p:nvSpPr>
        <p:spPr>
          <a:xfrm>
            <a:off x="3419872" y="6442228"/>
            <a:ext cx="1872208" cy="400110"/>
          </a:xfrm>
          <a:prstGeom prst="rect">
            <a:avLst/>
          </a:prstGeom>
        </p:spPr>
        <p:txBody>
          <a:bodyPr wrap="square">
            <a:spAutoFit/>
          </a:bodyPr>
          <a:lstStyle/>
          <a:p>
            <a:r>
              <a:rPr lang="en-US" altLang="ja-JP" sz="2000" dirty="0">
                <a:latin typeface="Meiryo UI" panose="020B0604030504040204" pitchFamily="50" charset="-128"/>
                <a:ea typeface="Meiryo UI" panose="020B0604030504040204" pitchFamily="50" charset="-128"/>
              </a:rPr>
              <a:t>Binary Image</a:t>
            </a:r>
          </a:p>
        </p:txBody>
      </p:sp>
      <p:sp>
        <p:nvSpPr>
          <p:cNvPr id="23" name="角丸四角形 22"/>
          <p:cNvSpPr/>
          <p:nvPr/>
        </p:nvSpPr>
        <p:spPr>
          <a:xfrm>
            <a:off x="936474" y="1844824"/>
            <a:ext cx="3563518" cy="2336194"/>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p:nvSpPr>
        <p:spPr>
          <a:xfrm>
            <a:off x="3707904" y="3182689"/>
            <a:ext cx="72008" cy="720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8549638" y="765919"/>
            <a:ext cx="864096"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6</a:t>
            </a:r>
            <a:r>
              <a:rPr kumimoji="1" lang="en-US" altLang="ja-JP" sz="1600" dirty="0">
                <a:solidFill>
                  <a:schemeClr val="bg1"/>
                </a:solidFill>
                <a:latin typeface="Meiryo UI" panose="020B0604030504040204" pitchFamily="50" charset="-128"/>
                <a:ea typeface="Meiryo UI" panose="020B0604030504040204" pitchFamily="50" charset="-128"/>
              </a:rPr>
              <a:t>/12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8662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497643" y="765605"/>
            <a:ext cx="864096" cy="338554"/>
          </a:xfrm>
          <a:prstGeom prst="rect">
            <a:avLst/>
          </a:prstGeom>
          <a:noFill/>
        </p:spPr>
        <p:txBody>
          <a:bodyPr wrap="square" rtlCol="0">
            <a:spAutoFit/>
          </a:bodyPr>
          <a:lstStyle/>
          <a:p>
            <a:r>
              <a:rPr lang="en-US" altLang="ja-JP" sz="1600" dirty="0">
                <a:solidFill>
                  <a:schemeClr val="bg1"/>
                </a:solidFill>
                <a:latin typeface="Meiryo UI" panose="020B0604030504040204" pitchFamily="50" charset="-128"/>
                <a:ea typeface="Meiryo UI" panose="020B0604030504040204" pitchFamily="50" charset="-128"/>
              </a:rPr>
              <a:t>7</a:t>
            </a:r>
            <a:r>
              <a:rPr kumimoji="1" lang="en-US" altLang="ja-JP" sz="1600" dirty="0">
                <a:solidFill>
                  <a:schemeClr val="bg1"/>
                </a:solidFill>
                <a:latin typeface="Meiryo UI" panose="020B0604030504040204" pitchFamily="50" charset="-128"/>
                <a:ea typeface="Meiryo UI" panose="020B0604030504040204" pitchFamily="50" charset="-128"/>
              </a:rPr>
              <a:t>/12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713935" cy="649287"/>
          </a:xfrm>
        </p:spPr>
        <p:txBody>
          <a:bodyPr/>
          <a:lstStyle/>
          <a:p>
            <a:pPr marL="360363" algn="l"/>
            <a:r>
              <a:rPr lang="ja-JP" altLang="en-US" sz="2800" b="1" dirty="0">
                <a:solidFill>
                  <a:schemeClr val="accent6">
                    <a:lumMod val="75000"/>
                  </a:schemeClr>
                </a:solidFill>
                <a:ea typeface="Meiryo UI" panose="020B0604030504040204" pitchFamily="50" charset="-128"/>
              </a:rPr>
              <a:t>実験結果・考察　</a:t>
            </a:r>
            <a:r>
              <a:rPr lang="en-US" altLang="ja-JP" sz="2400" b="1" dirty="0">
                <a:solidFill>
                  <a:schemeClr val="accent6">
                    <a:lumMod val="75000"/>
                  </a:schemeClr>
                </a:solidFill>
                <a:ea typeface="Meiryo UI" panose="020B0604030504040204" pitchFamily="50" charset="-128"/>
              </a:rPr>
              <a:t> – </a:t>
            </a:r>
            <a:r>
              <a:rPr lang="ja-JP" altLang="en-US" sz="2400" b="1" dirty="0">
                <a:solidFill>
                  <a:schemeClr val="accent6">
                    <a:lumMod val="75000"/>
                  </a:schemeClr>
                </a:solidFill>
                <a:ea typeface="Meiryo UI" panose="020B0604030504040204" pitchFamily="50" charset="-128"/>
              </a:rPr>
              <a:t>翼面上液挙動</a:t>
            </a:r>
            <a:r>
              <a:rPr lang="en-US" altLang="ja-JP" sz="2400" b="1" dirty="0">
                <a:solidFill>
                  <a:schemeClr val="accent6">
                    <a:lumMod val="75000"/>
                  </a:schemeClr>
                </a:solidFill>
                <a:ea typeface="Meiryo UI" panose="020B0604030504040204" pitchFamily="50" charset="-128"/>
              </a:rPr>
              <a:t>(</a:t>
            </a:r>
            <a:r>
              <a:rPr lang="ja-JP" altLang="en-US" sz="2400" b="1" dirty="0">
                <a:solidFill>
                  <a:schemeClr val="accent6">
                    <a:lumMod val="75000"/>
                  </a:schemeClr>
                </a:solidFill>
                <a:ea typeface="Meiryo UI" panose="020B0604030504040204" pitchFamily="50" charset="-128"/>
              </a:rPr>
              <a:t>通常翼</a:t>
            </a:r>
            <a:r>
              <a:rPr lang="en-US" altLang="ja-JP" sz="2400" b="1" dirty="0">
                <a:solidFill>
                  <a:schemeClr val="accent6">
                    <a:lumMod val="75000"/>
                  </a:schemeClr>
                </a:solidFill>
                <a:ea typeface="Meiryo UI" panose="020B0604030504040204" pitchFamily="50" charset="-128"/>
              </a:rPr>
              <a:t>+3°) [1/5]</a:t>
            </a:r>
            <a:endParaRPr kumimoji="1" lang="ja-JP" altLang="en-US" sz="1800" dirty="0">
              <a:ea typeface="Meiryo UI" panose="020B0604030504040204" pitchFamily="50" charset="-128"/>
            </a:endParaRPr>
          </a:p>
        </p:txBody>
      </p:sp>
      <p:sp>
        <p:nvSpPr>
          <p:cNvPr id="21" name="コンテンツ プレースホルダー 2"/>
          <p:cNvSpPr txBox="1">
            <a:spLocks/>
          </p:cNvSpPr>
          <p:nvPr/>
        </p:nvSpPr>
        <p:spPr bwMode="auto">
          <a:xfrm>
            <a:off x="1921418" y="984137"/>
            <a:ext cx="758607"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None/>
            </a:pPr>
            <a:r>
              <a:rPr lang="en-US" altLang="ja-JP" sz="2400" b="1" kern="0" dirty="0">
                <a:solidFill>
                  <a:schemeClr val="accent6">
                    <a:lumMod val="75000"/>
                  </a:schemeClr>
                </a:solidFill>
                <a:latin typeface="+mj-lt"/>
                <a:ea typeface="Meiryo UI" panose="020B0604030504040204" pitchFamily="50" charset="-128"/>
              </a:rPr>
              <a:t>S.S.</a:t>
            </a:r>
          </a:p>
        </p:txBody>
      </p:sp>
      <p:pic>
        <p:nvPicPr>
          <p:cNvPr id="2" name="+3_normal_whole">
            <a:hlinkClick r:id="" action="ppaction://media"/>
            <a:extLst>
              <a:ext uri="{FF2B5EF4-FFF2-40B4-BE49-F238E27FC236}">
                <a16:creationId xmlns:a16="http://schemas.microsoft.com/office/drawing/2014/main" xmlns="" id="{B85DE21E-2FA8-4B7C-92AE-4AE40CC0601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8" y="1379814"/>
            <a:ext cx="4278030" cy="2406392"/>
          </a:xfrm>
          <a:prstGeom prst="rect">
            <a:avLst/>
          </a:prstGeom>
        </p:spPr>
      </p:pic>
      <p:sp>
        <p:nvSpPr>
          <p:cNvPr id="14" name="コンテンツ プレースホルダー 2">
            <a:extLst>
              <a:ext uri="{FF2B5EF4-FFF2-40B4-BE49-F238E27FC236}">
                <a16:creationId xmlns:a16="http://schemas.microsoft.com/office/drawing/2014/main" xmlns="" id="{586D6546-CADB-4758-8DDB-1F8F6B96CD17}"/>
              </a:ext>
            </a:extLst>
          </p:cNvPr>
          <p:cNvSpPr txBox="1">
            <a:spLocks/>
          </p:cNvSpPr>
          <p:nvPr/>
        </p:nvSpPr>
        <p:spPr bwMode="auto">
          <a:xfrm>
            <a:off x="6463977" y="1005228"/>
            <a:ext cx="758607"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None/>
            </a:pPr>
            <a:r>
              <a:rPr lang="en-US" altLang="ja-JP" sz="2400" b="1" kern="0" dirty="0">
                <a:solidFill>
                  <a:schemeClr val="accent6">
                    <a:lumMod val="75000"/>
                  </a:schemeClr>
                </a:solidFill>
                <a:latin typeface="+mj-lt"/>
                <a:ea typeface="Meiryo UI" panose="020B0604030504040204" pitchFamily="50" charset="-128"/>
              </a:rPr>
              <a:t>P.S.</a:t>
            </a:r>
          </a:p>
        </p:txBody>
      </p:sp>
      <p:pic>
        <p:nvPicPr>
          <p:cNvPr id="4" name="+3_normal_whole(P.S.)">
            <a:hlinkClick r:id="" action="ppaction://media"/>
            <a:extLst>
              <a:ext uri="{FF2B5EF4-FFF2-40B4-BE49-F238E27FC236}">
                <a16:creationId xmlns:a16="http://schemas.microsoft.com/office/drawing/2014/main" xmlns="" id="{5D60C54C-0F7F-41B1-99C3-9830E5C1B7C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04880" y="1379814"/>
            <a:ext cx="4276800" cy="2405700"/>
          </a:xfrm>
          <a:prstGeom prst="rect">
            <a:avLst/>
          </a:prstGeom>
        </p:spPr>
      </p:pic>
      <p:pic>
        <p:nvPicPr>
          <p:cNvPr id="8" name="図 7">
            <a:extLst>
              <a:ext uri="{FF2B5EF4-FFF2-40B4-BE49-F238E27FC236}">
                <a16:creationId xmlns:a16="http://schemas.microsoft.com/office/drawing/2014/main" xmlns="" id="{C6DDF527-76FC-484E-9D3C-AC4CAC4ACFA7}"/>
              </a:ext>
            </a:extLst>
          </p:cNvPr>
          <p:cNvPicPr>
            <a:picLocks noChangeAspect="1"/>
          </p:cNvPicPr>
          <p:nvPr/>
        </p:nvPicPr>
        <p:blipFill>
          <a:blip r:embed="rId9"/>
          <a:stretch>
            <a:fillRect/>
          </a:stretch>
        </p:blipFill>
        <p:spPr>
          <a:xfrm>
            <a:off x="4944280" y="3785514"/>
            <a:ext cx="3798000" cy="2194949"/>
          </a:xfrm>
          <a:prstGeom prst="rect">
            <a:avLst/>
          </a:prstGeom>
        </p:spPr>
      </p:pic>
      <p:grpSp>
        <p:nvGrpSpPr>
          <p:cNvPr id="18" name="グループ化 17">
            <a:extLst>
              <a:ext uri="{FF2B5EF4-FFF2-40B4-BE49-F238E27FC236}">
                <a16:creationId xmlns:a16="http://schemas.microsoft.com/office/drawing/2014/main" xmlns="" id="{9D0E0541-08CF-482D-9EC1-2325BB6AD358}"/>
              </a:ext>
            </a:extLst>
          </p:cNvPr>
          <p:cNvGrpSpPr/>
          <p:nvPr/>
        </p:nvGrpSpPr>
        <p:grpSpPr>
          <a:xfrm>
            <a:off x="1563638" y="6187741"/>
            <a:ext cx="6761284" cy="523225"/>
            <a:chOff x="1979712" y="5805264"/>
            <a:chExt cx="5181757" cy="476267"/>
          </a:xfrm>
        </p:grpSpPr>
        <p:sp>
          <p:nvSpPr>
            <p:cNvPr id="10" name="テキスト ボックス 9">
              <a:extLst>
                <a:ext uri="{FF2B5EF4-FFF2-40B4-BE49-F238E27FC236}">
                  <a16:creationId xmlns:a16="http://schemas.microsoft.com/office/drawing/2014/main" xmlns="" id="{DFFD88E5-802F-4FA1-BF5F-EA78F6DDEA72}"/>
                </a:ext>
              </a:extLst>
            </p:cNvPr>
            <p:cNvSpPr txBox="1"/>
            <p:nvPr/>
          </p:nvSpPr>
          <p:spPr>
            <a:xfrm>
              <a:off x="1988780" y="5805269"/>
              <a:ext cx="5172689" cy="476262"/>
            </a:xfrm>
            <a:prstGeom prst="rect">
              <a:avLst/>
            </a:prstGeom>
            <a:noFill/>
          </p:spPr>
          <p:txBody>
            <a:bodyPr wrap="square" rtlCol="0">
              <a:spAutoFit/>
            </a:bodyPr>
            <a:lstStyle/>
            <a:p>
              <a:r>
                <a:rPr kumimoji="1" lang="en-US" altLang="ja-JP" sz="2800" dirty="0"/>
                <a:t>+7</a:t>
              </a:r>
              <a:r>
                <a:rPr lang="en-US" altLang="ja-JP" sz="2800" dirty="0">
                  <a:latin typeface="Century" panose="02040604050505020304" pitchFamily="18" charset="0"/>
                </a:rPr>
                <a:t>°,</a:t>
              </a:r>
              <a:r>
                <a:rPr kumimoji="1" lang="en-US" altLang="ja-JP" sz="2800" dirty="0">
                  <a:latin typeface="Century" panose="02040604050505020304" pitchFamily="18" charset="0"/>
                </a:rPr>
                <a:t>-</a:t>
              </a:r>
              <a:r>
                <a:rPr kumimoji="1" lang="en-US" altLang="ja-JP" sz="2800" dirty="0"/>
                <a:t>7</a:t>
              </a:r>
              <a:r>
                <a:rPr lang="en-US" altLang="ja-JP" sz="2800" dirty="0">
                  <a:latin typeface="Century" panose="02040604050505020304" pitchFamily="18" charset="0"/>
                </a:rPr>
                <a:t>°</a:t>
              </a:r>
              <a:r>
                <a:rPr kumimoji="1" lang="en-US" altLang="ja-JP" sz="2800" dirty="0">
                  <a:latin typeface="Century" panose="02040604050505020304" pitchFamily="18" charset="0"/>
                </a:rPr>
                <a:t>,</a:t>
              </a:r>
              <a:r>
                <a:rPr kumimoji="1" lang="ja-JP" altLang="en-US" sz="2800" dirty="0"/>
                <a:t>尖り翼でもほぼ同様の液挙動</a:t>
              </a:r>
              <a:endParaRPr kumimoji="1" lang="en-US" altLang="ja-JP" sz="2800" dirty="0"/>
            </a:p>
          </p:txBody>
        </p:sp>
        <p:sp>
          <p:nvSpPr>
            <p:cNvPr id="12" name="四角形: 角を丸くする 11">
              <a:extLst>
                <a:ext uri="{FF2B5EF4-FFF2-40B4-BE49-F238E27FC236}">
                  <a16:creationId xmlns:a16="http://schemas.microsoft.com/office/drawing/2014/main" xmlns="" id="{F007442D-FA65-4B13-9103-3C7EEF097827}"/>
                </a:ext>
              </a:extLst>
            </p:cNvPr>
            <p:cNvSpPr/>
            <p:nvPr/>
          </p:nvSpPr>
          <p:spPr>
            <a:xfrm>
              <a:off x="1979712" y="5805264"/>
              <a:ext cx="4924027" cy="461665"/>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grpSp>
      <p:pic>
        <p:nvPicPr>
          <p:cNvPr id="22" name="図 21">
            <a:extLst>
              <a:ext uri="{FF2B5EF4-FFF2-40B4-BE49-F238E27FC236}">
                <a16:creationId xmlns:a16="http://schemas.microsoft.com/office/drawing/2014/main" xmlns="" id="{43CF1E8F-30DD-48AC-AA39-96AED67A65D8}"/>
              </a:ext>
            </a:extLst>
          </p:cNvPr>
          <p:cNvPicPr>
            <a:picLocks noChangeAspect="1"/>
          </p:cNvPicPr>
          <p:nvPr/>
        </p:nvPicPr>
        <p:blipFill>
          <a:blip r:embed="rId10"/>
          <a:stretch>
            <a:fillRect/>
          </a:stretch>
        </p:blipFill>
        <p:spPr>
          <a:xfrm>
            <a:off x="246835" y="3790068"/>
            <a:ext cx="3796236" cy="2205921"/>
          </a:xfrm>
          <a:prstGeom prst="rect">
            <a:avLst/>
          </a:prstGeom>
        </p:spPr>
      </p:pic>
      <p:grpSp>
        <p:nvGrpSpPr>
          <p:cNvPr id="6" name="グループ化 5">
            <a:extLst>
              <a:ext uri="{FF2B5EF4-FFF2-40B4-BE49-F238E27FC236}">
                <a16:creationId xmlns:a16="http://schemas.microsoft.com/office/drawing/2014/main" xmlns="" id="{E07073A8-2C8F-4B94-A868-6C6C31DAB2DE}"/>
              </a:ext>
            </a:extLst>
          </p:cNvPr>
          <p:cNvGrpSpPr/>
          <p:nvPr/>
        </p:nvGrpSpPr>
        <p:grpSpPr>
          <a:xfrm>
            <a:off x="166308" y="5979705"/>
            <a:ext cx="3957289" cy="830997"/>
            <a:chOff x="323528" y="4627527"/>
            <a:chExt cx="3957289" cy="830997"/>
          </a:xfrm>
        </p:grpSpPr>
        <p:sp>
          <p:nvSpPr>
            <p:cNvPr id="19" name="正方形/長方形 18">
              <a:extLst>
                <a:ext uri="{FF2B5EF4-FFF2-40B4-BE49-F238E27FC236}">
                  <a16:creationId xmlns:a16="http://schemas.microsoft.com/office/drawing/2014/main" xmlns="" id="{70AC9754-B2AF-4F13-92A5-51122176B06C}"/>
                </a:ext>
              </a:extLst>
            </p:cNvPr>
            <p:cNvSpPr/>
            <p:nvPr/>
          </p:nvSpPr>
          <p:spPr>
            <a:xfrm>
              <a:off x="393961" y="4627527"/>
              <a:ext cx="3796236" cy="830997"/>
            </a:xfrm>
            <a:prstGeom prst="rect">
              <a:avLst/>
            </a:prstGeom>
          </p:spPr>
          <p:txBody>
            <a:bodyPr wrap="square">
              <a:spAutoFit/>
            </a:bodyPr>
            <a:lstStyle/>
            <a:p>
              <a:r>
                <a:rPr lang="ja-JP" altLang="en-US" sz="2400" dirty="0">
                  <a:latin typeface="Meiryo UI" panose="020B0604030504040204" pitchFamily="50" charset="-128"/>
                  <a:ea typeface="Meiryo UI" panose="020B0604030504040204" pitchFamily="50" charset="-128"/>
                </a:rPr>
                <a:t>液膜から液脈に遷移し後縁から液滴飛散</a:t>
              </a:r>
              <a:endParaRPr lang="en-US" altLang="ja-JP" sz="2400" dirty="0">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xmlns="" id="{99377B46-F1B6-4FBE-9FA7-152E94634EE3}"/>
                </a:ext>
              </a:extLst>
            </p:cNvPr>
            <p:cNvSpPr/>
            <p:nvPr/>
          </p:nvSpPr>
          <p:spPr>
            <a:xfrm>
              <a:off x="323528" y="4627527"/>
              <a:ext cx="3957289" cy="83099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grpSp>
      <p:grpSp>
        <p:nvGrpSpPr>
          <p:cNvPr id="9" name="グループ化 8">
            <a:extLst>
              <a:ext uri="{FF2B5EF4-FFF2-40B4-BE49-F238E27FC236}">
                <a16:creationId xmlns:a16="http://schemas.microsoft.com/office/drawing/2014/main" xmlns="" id="{03CA813E-B6E8-4F8E-8E65-F8739DFF553A}"/>
              </a:ext>
            </a:extLst>
          </p:cNvPr>
          <p:cNvGrpSpPr/>
          <p:nvPr/>
        </p:nvGrpSpPr>
        <p:grpSpPr>
          <a:xfrm>
            <a:off x="5871388" y="6066531"/>
            <a:ext cx="2448273" cy="507184"/>
            <a:chOff x="5748241" y="4635529"/>
            <a:chExt cx="2448273" cy="507184"/>
          </a:xfrm>
        </p:grpSpPr>
        <p:sp>
          <p:nvSpPr>
            <p:cNvPr id="15" name="正方形/長方形 14">
              <a:extLst>
                <a:ext uri="{FF2B5EF4-FFF2-40B4-BE49-F238E27FC236}">
                  <a16:creationId xmlns:a16="http://schemas.microsoft.com/office/drawing/2014/main" xmlns="" id="{74882B73-BD61-4226-A219-61F9B04BBAC2}"/>
                </a:ext>
              </a:extLst>
            </p:cNvPr>
            <p:cNvSpPr/>
            <p:nvPr/>
          </p:nvSpPr>
          <p:spPr>
            <a:xfrm>
              <a:off x="5868144" y="4635529"/>
              <a:ext cx="2240215" cy="461665"/>
            </a:xfrm>
            <a:prstGeom prst="rect">
              <a:avLst/>
            </a:prstGeom>
          </p:spPr>
          <p:txBody>
            <a:bodyPr wrap="square">
              <a:spAutoFit/>
            </a:bodyPr>
            <a:lstStyle/>
            <a:p>
              <a:r>
                <a:rPr lang="ja-JP" altLang="en-US" sz="2400" dirty="0">
                  <a:latin typeface="Meiryo UI" panose="020B0604030504040204" pitchFamily="50" charset="-128"/>
                  <a:ea typeface="Meiryo UI" panose="020B0604030504040204" pitchFamily="50" charset="-128"/>
                </a:rPr>
                <a:t>ほぼ全面で液膜</a:t>
              </a:r>
              <a:endParaRPr lang="en-US" altLang="ja-JP" sz="2400" dirty="0">
                <a:latin typeface="Meiryo UI" panose="020B0604030504040204" pitchFamily="50" charset="-128"/>
                <a:ea typeface="Meiryo UI" panose="020B0604030504040204" pitchFamily="50" charset="-128"/>
              </a:endParaRPr>
            </a:p>
          </p:txBody>
        </p:sp>
        <p:sp>
          <p:nvSpPr>
            <p:cNvPr id="17" name="四角形: 角を丸くする 16">
              <a:extLst>
                <a:ext uri="{FF2B5EF4-FFF2-40B4-BE49-F238E27FC236}">
                  <a16:creationId xmlns:a16="http://schemas.microsoft.com/office/drawing/2014/main" xmlns="" id="{E8EBAFBC-4550-42AD-ACB2-89A6921F1158}"/>
                </a:ext>
              </a:extLst>
            </p:cNvPr>
            <p:cNvSpPr/>
            <p:nvPr/>
          </p:nvSpPr>
          <p:spPr>
            <a:xfrm>
              <a:off x="5748241" y="4635529"/>
              <a:ext cx="2448273" cy="50718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285270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233" fill="hold"/>
                                        <p:tgtEl>
                                          <p:spTgt spid="4"/>
                                        </p:tgtEl>
                                      </p:cBhvr>
                                    </p:cmd>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repeatCount="indefinite" fill="hold" display="0">
                  <p:stCondLst>
                    <p:cond delay="indefinite"/>
                  </p:stCondLst>
                </p:cTn>
                <p:tgtEl>
                  <p:spTgt spid="4"/>
                </p:tgtEl>
              </p:cMediaNode>
            </p:video>
            <p:video>
              <p:cMediaNode vol="80000">
                <p:cTn id="36" repeatCount="indefinite"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3_normal(T.E.)">
            <a:hlinkClick r:id="" action="ppaction://media"/>
            <a:extLst>
              <a:ext uri="{FF2B5EF4-FFF2-40B4-BE49-F238E27FC236}">
                <a16:creationId xmlns:a16="http://schemas.microsoft.com/office/drawing/2014/main" xmlns="" id="{9A6821D6-A09A-4B25-91D5-7F14DC09919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1161" y="1492079"/>
            <a:ext cx="4356655" cy="2340000"/>
          </a:xfrm>
          <a:prstGeom prst="rect">
            <a:avLst/>
          </a:prstGeom>
        </p:spPr>
      </p:pic>
      <p:pic>
        <p:nvPicPr>
          <p:cNvPr id="33" name="図 32">
            <a:extLst>
              <a:ext uri="{FF2B5EF4-FFF2-40B4-BE49-F238E27FC236}">
                <a16:creationId xmlns:a16="http://schemas.microsoft.com/office/drawing/2014/main" xmlns="" id="{03C6A1D2-BC97-4EF3-B83C-4F5A438F3B04}"/>
              </a:ext>
            </a:extLst>
          </p:cNvPr>
          <p:cNvPicPr>
            <a:picLocks noChangeAspect="1"/>
          </p:cNvPicPr>
          <p:nvPr/>
        </p:nvPicPr>
        <p:blipFill>
          <a:blip r:embed="rId8"/>
          <a:stretch>
            <a:fillRect/>
          </a:stretch>
        </p:blipFill>
        <p:spPr>
          <a:xfrm>
            <a:off x="129714" y="1495455"/>
            <a:ext cx="4356000" cy="2343902"/>
          </a:xfrm>
          <a:prstGeom prst="rect">
            <a:avLst/>
          </a:prstGeom>
        </p:spPr>
      </p:pic>
      <p:pic>
        <p:nvPicPr>
          <p:cNvPr id="35" name="図 34">
            <a:extLst>
              <a:ext uri="{FF2B5EF4-FFF2-40B4-BE49-F238E27FC236}">
                <a16:creationId xmlns:a16="http://schemas.microsoft.com/office/drawing/2014/main" xmlns="" id="{48234648-DE24-4494-A569-1D42B87E6251}"/>
              </a:ext>
            </a:extLst>
          </p:cNvPr>
          <p:cNvPicPr>
            <a:picLocks noChangeAspect="1"/>
          </p:cNvPicPr>
          <p:nvPr/>
        </p:nvPicPr>
        <p:blipFill>
          <a:blip r:embed="rId9"/>
          <a:stretch>
            <a:fillRect/>
          </a:stretch>
        </p:blipFill>
        <p:spPr>
          <a:xfrm>
            <a:off x="163705" y="1492431"/>
            <a:ext cx="4356000" cy="2339648"/>
          </a:xfrm>
          <a:prstGeom prst="rect">
            <a:avLst/>
          </a:prstGeom>
        </p:spPr>
      </p:pic>
      <p:sp>
        <p:nvSpPr>
          <p:cNvPr id="5" name="テキスト ボックス 4"/>
          <p:cNvSpPr txBox="1"/>
          <p:nvPr/>
        </p:nvSpPr>
        <p:spPr>
          <a:xfrm>
            <a:off x="8460432" y="748022"/>
            <a:ext cx="864096" cy="338554"/>
          </a:xfrm>
          <a:prstGeom prst="rect">
            <a:avLst/>
          </a:prstGeom>
          <a:noFill/>
        </p:spPr>
        <p:txBody>
          <a:bodyPr wrap="square" rtlCol="0">
            <a:spAutoFit/>
          </a:bodyPr>
          <a:lstStyle/>
          <a:p>
            <a:r>
              <a:rPr kumimoji="1" lang="en-US" altLang="ja-JP" sz="1600" dirty="0">
                <a:solidFill>
                  <a:schemeClr val="bg1"/>
                </a:solidFill>
                <a:latin typeface="Meiryo UI" panose="020B0604030504040204" pitchFamily="50" charset="-128"/>
                <a:ea typeface="Meiryo UI" panose="020B0604030504040204" pitchFamily="50" charset="-128"/>
              </a:rPr>
              <a:t>8/12</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617791" cy="649287"/>
          </a:xfrm>
        </p:spPr>
        <p:txBody>
          <a:bodyPr/>
          <a:lstStyle/>
          <a:p>
            <a:pPr marL="360363" algn="l"/>
            <a:r>
              <a:rPr lang="ja-JP" altLang="en-US" sz="2800" b="1" dirty="0">
                <a:solidFill>
                  <a:schemeClr val="accent6">
                    <a:lumMod val="75000"/>
                  </a:schemeClr>
                </a:solidFill>
                <a:ea typeface="Meiryo UI" panose="020B0604030504040204" pitchFamily="50" charset="-128"/>
              </a:rPr>
              <a:t>実験結果・考察　</a:t>
            </a:r>
            <a:r>
              <a:rPr lang="en-US" altLang="ja-JP" sz="2400" b="1" dirty="0">
                <a:solidFill>
                  <a:schemeClr val="accent6">
                    <a:lumMod val="75000"/>
                  </a:schemeClr>
                </a:solidFill>
                <a:ea typeface="Meiryo UI" panose="020B0604030504040204" pitchFamily="50" charset="-128"/>
              </a:rPr>
              <a:t> – </a:t>
            </a:r>
            <a:r>
              <a:rPr lang="ja-JP" altLang="en-US" sz="2400" b="1" dirty="0">
                <a:solidFill>
                  <a:schemeClr val="accent6">
                    <a:lumMod val="75000"/>
                  </a:schemeClr>
                </a:solidFill>
                <a:ea typeface="Meiryo UI" panose="020B0604030504040204" pitchFamily="50" charset="-128"/>
              </a:rPr>
              <a:t>後縁付近の液挙動</a:t>
            </a:r>
            <a:r>
              <a:rPr lang="en-US" altLang="ja-JP" sz="2400" b="1" dirty="0">
                <a:solidFill>
                  <a:schemeClr val="accent6">
                    <a:lumMod val="75000"/>
                  </a:schemeClr>
                </a:solidFill>
                <a:ea typeface="Meiryo UI" panose="020B0604030504040204" pitchFamily="50" charset="-128"/>
              </a:rPr>
              <a:t>(+3°)</a:t>
            </a:r>
            <a:r>
              <a:rPr lang="ja-JP" altLang="en-US" sz="2400" b="1" dirty="0">
                <a:solidFill>
                  <a:schemeClr val="accent6">
                    <a:lumMod val="75000"/>
                  </a:schemeClr>
                </a:solidFill>
                <a:ea typeface="Meiryo UI" panose="020B0604030504040204" pitchFamily="50" charset="-128"/>
              </a:rPr>
              <a:t>　</a:t>
            </a:r>
            <a:r>
              <a:rPr lang="en-US" altLang="ja-JP" sz="2400" b="1" dirty="0">
                <a:solidFill>
                  <a:schemeClr val="accent6">
                    <a:lumMod val="75000"/>
                  </a:schemeClr>
                </a:solidFill>
                <a:ea typeface="Meiryo UI" panose="020B0604030504040204" pitchFamily="50" charset="-128"/>
              </a:rPr>
              <a:t>[2/5]</a:t>
            </a:r>
            <a:endParaRPr kumimoji="1" lang="ja-JP" altLang="en-US" sz="1800" dirty="0">
              <a:ea typeface="Meiryo UI" panose="020B0604030504040204" pitchFamily="50" charset="-128"/>
            </a:endParaRPr>
          </a:p>
        </p:txBody>
      </p:sp>
      <p:sp>
        <p:nvSpPr>
          <p:cNvPr id="13" name="テキスト ボックス 12"/>
          <p:cNvSpPr txBox="1"/>
          <p:nvPr/>
        </p:nvSpPr>
        <p:spPr>
          <a:xfrm>
            <a:off x="5651879" y="1044022"/>
            <a:ext cx="2352909" cy="400110"/>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尖り翼</a:t>
            </a:r>
            <a:r>
              <a:rPr lang="en-US" altLang="ja-JP"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S.S.</a:t>
            </a:r>
            <a:r>
              <a:rPr lang="en-US" altLang="ja-JP"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1307814" y="1099210"/>
            <a:ext cx="1895504" cy="400110"/>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通常翼</a:t>
            </a:r>
            <a:r>
              <a:rPr kumimoji="1" lang="en-US" altLang="ja-JP" sz="2000" dirty="0">
                <a:latin typeface="Meiryo UI" panose="020B0604030504040204" pitchFamily="50" charset="-128"/>
                <a:ea typeface="Meiryo UI" panose="020B0604030504040204" pitchFamily="50" charset="-128"/>
              </a:rPr>
              <a:t>(S.S</a:t>
            </a:r>
            <a:r>
              <a:rPr lang="en-US" altLang="ja-JP"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xmlns="" id="{0E406988-6B2E-42C6-B17E-1F95B35725B9}"/>
              </a:ext>
            </a:extLst>
          </p:cNvPr>
          <p:cNvGrpSpPr/>
          <p:nvPr/>
        </p:nvGrpSpPr>
        <p:grpSpPr>
          <a:xfrm>
            <a:off x="163705" y="4298830"/>
            <a:ext cx="4320480" cy="1200329"/>
            <a:chOff x="395540" y="4308971"/>
            <a:chExt cx="4320480" cy="1200329"/>
          </a:xfrm>
        </p:grpSpPr>
        <p:sp>
          <p:nvSpPr>
            <p:cNvPr id="16" name="正方形/長方形 15"/>
            <p:cNvSpPr/>
            <p:nvPr/>
          </p:nvSpPr>
          <p:spPr>
            <a:xfrm>
              <a:off x="395540" y="4308971"/>
              <a:ext cx="4320480" cy="1200329"/>
            </a:xfrm>
            <a:prstGeom prst="rect">
              <a:avLst/>
            </a:prstGeom>
          </p:spPr>
          <p:txBody>
            <a:bodyPr wrap="square">
              <a:spAutoFit/>
            </a:bodyPr>
            <a:lstStyle/>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液だまりは後縁全体で繋がっていなくて離散的</a:t>
              </a:r>
              <a:endParaRPr lang="en-US" altLang="ja-JP" sz="2400" dirty="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en-US" altLang="ja-JP" sz="2400" dirty="0">
                  <a:latin typeface="Meiryo UI" panose="020B0604030504040204" pitchFamily="50" charset="-128"/>
                  <a:ea typeface="Meiryo UI" panose="020B0604030504040204" pitchFamily="50" charset="-128"/>
                </a:rPr>
                <a:t>Bag</a:t>
              </a:r>
              <a:r>
                <a:rPr lang="ja-JP" altLang="en-US" sz="2400" dirty="0">
                  <a:latin typeface="Meiryo UI" panose="020B0604030504040204" pitchFamily="50" charset="-128"/>
                  <a:ea typeface="Meiryo UI" panose="020B0604030504040204" pitchFamily="50" charset="-128"/>
                </a:rPr>
                <a:t>を形成したのち微粒化</a:t>
              </a:r>
              <a:endParaRPr lang="en-US" altLang="ja-JP" sz="2400" dirty="0">
                <a:latin typeface="Meiryo UI" panose="020B0604030504040204" pitchFamily="50" charset="-128"/>
                <a:ea typeface="Meiryo UI" panose="020B0604030504040204" pitchFamily="50" charset="-128"/>
              </a:endParaRPr>
            </a:p>
          </p:txBody>
        </p:sp>
        <p:sp>
          <p:nvSpPr>
            <p:cNvPr id="3" name="四角形: 角を丸くする 2">
              <a:extLst>
                <a:ext uri="{FF2B5EF4-FFF2-40B4-BE49-F238E27FC236}">
                  <a16:creationId xmlns:a16="http://schemas.microsoft.com/office/drawing/2014/main" xmlns="" id="{B8586CA2-9F95-442E-AFCD-A2B83E3FC9AE}"/>
                </a:ext>
              </a:extLst>
            </p:cNvPr>
            <p:cNvSpPr/>
            <p:nvPr/>
          </p:nvSpPr>
          <p:spPr>
            <a:xfrm>
              <a:off x="395540" y="4308971"/>
              <a:ext cx="4176460" cy="12003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grpSp>
        <p:nvGrpSpPr>
          <p:cNvPr id="4" name="グループ化 3">
            <a:extLst>
              <a:ext uri="{FF2B5EF4-FFF2-40B4-BE49-F238E27FC236}">
                <a16:creationId xmlns:a16="http://schemas.microsoft.com/office/drawing/2014/main" xmlns="" id="{886AAF9A-51E0-43D9-8471-F6DFA6C409FF}"/>
              </a:ext>
            </a:extLst>
          </p:cNvPr>
          <p:cNvGrpSpPr/>
          <p:nvPr/>
        </p:nvGrpSpPr>
        <p:grpSpPr>
          <a:xfrm>
            <a:off x="4736473" y="3865590"/>
            <a:ext cx="4176460" cy="1872209"/>
            <a:chOff x="4854071" y="4088903"/>
            <a:chExt cx="4080792" cy="1938992"/>
          </a:xfrm>
        </p:grpSpPr>
        <p:sp>
          <p:nvSpPr>
            <p:cNvPr id="9" name="正方形/長方形 8"/>
            <p:cNvSpPr/>
            <p:nvPr/>
          </p:nvSpPr>
          <p:spPr>
            <a:xfrm>
              <a:off x="4854071" y="4088903"/>
              <a:ext cx="4080792" cy="1938992"/>
            </a:xfrm>
            <a:prstGeom prst="rect">
              <a:avLst/>
            </a:prstGeom>
          </p:spPr>
          <p:txBody>
            <a:bodyPr wrap="square">
              <a:spAutoFit/>
            </a:bodyPr>
            <a:lstStyle/>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液だまりは後縁全体で繋がっていて連続的</a:t>
              </a:r>
              <a:endParaRPr lang="en-US" altLang="ja-JP" sz="2400" dirty="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en-US" altLang="ja-JP" sz="2400" dirty="0">
                  <a:latin typeface="Meiryo UI" panose="020B0604030504040204" pitchFamily="50" charset="-128"/>
                  <a:ea typeface="Meiryo UI" panose="020B0604030504040204" pitchFamily="50" charset="-128"/>
                </a:rPr>
                <a:t>Bag</a:t>
              </a:r>
              <a:r>
                <a:rPr lang="ja-JP" altLang="en-US" sz="2400" dirty="0">
                  <a:latin typeface="Meiryo UI" panose="020B0604030504040204" pitchFamily="50" charset="-128"/>
                  <a:ea typeface="Meiryo UI" panose="020B0604030504040204" pitchFamily="50" charset="-128"/>
                </a:rPr>
                <a:t>を形成した後微粒化</a:t>
              </a:r>
              <a:endParaRPr lang="en-US" altLang="ja-JP" sz="2400" dirty="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通常翼よりも飛散がスパン方向に大きく広がる</a:t>
              </a:r>
              <a:endParaRPr lang="en-US" altLang="ja-JP" sz="2400" dirty="0">
                <a:latin typeface="Meiryo UI" panose="020B0604030504040204" pitchFamily="50" charset="-128"/>
                <a:ea typeface="Meiryo UI" panose="020B0604030504040204" pitchFamily="50" charset="-128"/>
              </a:endParaRPr>
            </a:p>
          </p:txBody>
        </p:sp>
        <p:sp>
          <p:nvSpPr>
            <p:cNvPr id="7" name="四角形: 角を丸くする 6">
              <a:extLst>
                <a:ext uri="{FF2B5EF4-FFF2-40B4-BE49-F238E27FC236}">
                  <a16:creationId xmlns:a16="http://schemas.microsoft.com/office/drawing/2014/main" xmlns="" id="{296DEBC8-EB96-47BE-81B4-30055C16FD08}"/>
                </a:ext>
              </a:extLst>
            </p:cNvPr>
            <p:cNvSpPr/>
            <p:nvPr/>
          </p:nvSpPr>
          <p:spPr>
            <a:xfrm>
              <a:off x="4854071" y="4088903"/>
              <a:ext cx="4008784" cy="193899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grpSp>
      <p:grpSp>
        <p:nvGrpSpPr>
          <p:cNvPr id="18" name="グループ化 17">
            <a:extLst>
              <a:ext uri="{FF2B5EF4-FFF2-40B4-BE49-F238E27FC236}">
                <a16:creationId xmlns:a16="http://schemas.microsoft.com/office/drawing/2014/main" xmlns="" id="{30D7B196-0930-42C5-95AA-CA9CB7EE5708}"/>
              </a:ext>
            </a:extLst>
          </p:cNvPr>
          <p:cNvGrpSpPr/>
          <p:nvPr/>
        </p:nvGrpSpPr>
        <p:grpSpPr>
          <a:xfrm>
            <a:off x="759325" y="5813978"/>
            <a:ext cx="7625350" cy="494675"/>
            <a:chOff x="763104" y="6305304"/>
            <a:chExt cx="7625350" cy="494675"/>
          </a:xfrm>
        </p:grpSpPr>
        <p:sp>
          <p:nvSpPr>
            <p:cNvPr id="10" name="テキスト ボックス 9">
              <a:extLst>
                <a:ext uri="{FF2B5EF4-FFF2-40B4-BE49-F238E27FC236}">
                  <a16:creationId xmlns:a16="http://schemas.microsoft.com/office/drawing/2014/main" xmlns="" id="{192C274C-3E7A-4F3F-BA64-78DABAFC75C9}"/>
                </a:ext>
              </a:extLst>
            </p:cNvPr>
            <p:cNvSpPr txBox="1"/>
            <p:nvPr/>
          </p:nvSpPr>
          <p:spPr>
            <a:xfrm>
              <a:off x="763104" y="6321390"/>
              <a:ext cx="7617791" cy="461665"/>
            </a:xfrm>
            <a:prstGeom prst="rect">
              <a:avLst/>
            </a:prstGeom>
            <a:noFill/>
          </p:spPr>
          <p:txBody>
            <a:bodyPr wrap="none" rtlCol="0">
              <a:spAutoFit/>
            </a:bodyPr>
            <a:lstStyle/>
            <a:p>
              <a:r>
                <a:rPr kumimoji="1" lang="ja-JP" altLang="en-US" sz="2400" dirty="0"/>
                <a:t>尖り翼の液だまり　→　</a:t>
              </a:r>
              <a:r>
                <a:rPr lang="ja-JP" altLang="en-US" sz="2400" dirty="0"/>
                <a:t>後縁での</a:t>
              </a:r>
              <a:r>
                <a:rPr kumimoji="1" lang="ja-JP" altLang="en-US" sz="2400" dirty="0"/>
                <a:t>剥離 が原因と考えられる</a:t>
              </a:r>
            </a:p>
          </p:txBody>
        </p:sp>
        <p:sp>
          <p:nvSpPr>
            <p:cNvPr id="17" name="四角形: 角を丸くする 16">
              <a:extLst>
                <a:ext uri="{FF2B5EF4-FFF2-40B4-BE49-F238E27FC236}">
                  <a16:creationId xmlns:a16="http://schemas.microsoft.com/office/drawing/2014/main" xmlns="" id="{11E4280D-A95C-49AE-8E9E-D58022FA2F15}"/>
                </a:ext>
              </a:extLst>
            </p:cNvPr>
            <p:cNvSpPr/>
            <p:nvPr/>
          </p:nvSpPr>
          <p:spPr>
            <a:xfrm>
              <a:off x="770663" y="6305304"/>
              <a:ext cx="7617791" cy="494675"/>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pic>
        <p:nvPicPr>
          <p:cNvPr id="12" name="+3_sharp(T.E.)">
            <a:hlinkClick r:id="" action="ppaction://media"/>
            <a:extLst>
              <a:ext uri="{FF2B5EF4-FFF2-40B4-BE49-F238E27FC236}">
                <a16:creationId xmlns:a16="http://schemas.microsoft.com/office/drawing/2014/main" xmlns="" id="{140FB334-2AC4-494F-8973-D588CB9FED89}"/>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675169" y="1492079"/>
            <a:ext cx="4356655" cy="2340000"/>
          </a:xfrm>
          <a:prstGeom prst="rect">
            <a:avLst/>
          </a:prstGeom>
        </p:spPr>
      </p:pic>
      <p:pic>
        <p:nvPicPr>
          <p:cNvPr id="29" name="図 28">
            <a:extLst>
              <a:ext uri="{FF2B5EF4-FFF2-40B4-BE49-F238E27FC236}">
                <a16:creationId xmlns:a16="http://schemas.microsoft.com/office/drawing/2014/main" xmlns="" id="{84082532-8281-4AC3-9AC5-080992DA8847}"/>
              </a:ext>
            </a:extLst>
          </p:cNvPr>
          <p:cNvPicPr>
            <a:picLocks noChangeAspect="1"/>
          </p:cNvPicPr>
          <p:nvPr/>
        </p:nvPicPr>
        <p:blipFill>
          <a:blip r:embed="rId11"/>
          <a:stretch>
            <a:fillRect/>
          </a:stretch>
        </p:blipFill>
        <p:spPr>
          <a:xfrm>
            <a:off x="4674377" y="1492944"/>
            <a:ext cx="4356000" cy="2339649"/>
          </a:xfrm>
          <a:prstGeom prst="rect">
            <a:avLst/>
          </a:prstGeom>
        </p:spPr>
      </p:pic>
      <p:pic>
        <p:nvPicPr>
          <p:cNvPr id="31" name="図 30">
            <a:extLst>
              <a:ext uri="{FF2B5EF4-FFF2-40B4-BE49-F238E27FC236}">
                <a16:creationId xmlns:a16="http://schemas.microsoft.com/office/drawing/2014/main" xmlns="" id="{C703DB9B-D5E6-416A-B1A5-77814AF033CD}"/>
              </a:ext>
            </a:extLst>
          </p:cNvPr>
          <p:cNvPicPr>
            <a:picLocks noChangeAspect="1"/>
          </p:cNvPicPr>
          <p:nvPr/>
        </p:nvPicPr>
        <p:blipFill>
          <a:blip r:embed="rId12"/>
          <a:stretch>
            <a:fillRect/>
          </a:stretch>
        </p:blipFill>
        <p:spPr>
          <a:xfrm>
            <a:off x="4659706" y="1496843"/>
            <a:ext cx="4356000" cy="2339648"/>
          </a:xfrm>
          <a:prstGeom prst="rect">
            <a:avLst/>
          </a:prstGeom>
        </p:spPr>
      </p:pic>
      <p:sp>
        <p:nvSpPr>
          <p:cNvPr id="22" name="テキスト ボックス 21">
            <a:extLst>
              <a:ext uri="{FF2B5EF4-FFF2-40B4-BE49-F238E27FC236}">
                <a16:creationId xmlns:a16="http://schemas.microsoft.com/office/drawing/2014/main" xmlns="" id="{8EC94B69-E1C9-4138-9D2F-6BE8ED021DA3}"/>
              </a:ext>
            </a:extLst>
          </p:cNvPr>
          <p:cNvSpPr txBox="1"/>
          <p:nvPr/>
        </p:nvSpPr>
        <p:spPr>
          <a:xfrm>
            <a:off x="926159" y="6295843"/>
            <a:ext cx="7116051" cy="461665"/>
          </a:xfrm>
          <a:prstGeom prst="rect">
            <a:avLst/>
          </a:prstGeom>
          <a:noFill/>
        </p:spPr>
        <p:txBody>
          <a:bodyPr wrap="none" rtlCol="0">
            <a:spAutoFit/>
          </a:bodyPr>
          <a:lstStyle/>
          <a:p>
            <a:r>
              <a:rPr kumimoji="1" lang="en-US" altLang="ja-JP" sz="2400" dirty="0"/>
              <a:t>+7°</a:t>
            </a:r>
            <a:r>
              <a:rPr kumimoji="1" lang="ja-JP" altLang="en-US" sz="2400" dirty="0"/>
              <a:t>は両翼とも</a:t>
            </a:r>
            <a:r>
              <a:rPr kumimoji="1" lang="en-US" altLang="ja-JP" sz="2400" dirty="0"/>
              <a:t>+3°</a:t>
            </a:r>
            <a:r>
              <a:rPr kumimoji="1" lang="ja-JP" altLang="en-US" sz="2400" dirty="0"/>
              <a:t>と同様の飛散で</a:t>
            </a:r>
            <a:r>
              <a:rPr lang="ja-JP" altLang="en-US" sz="2400" dirty="0"/>
              <a:t>飛散の</a:t>
            </a:r>
            <a:r>
              <a:rPr kumimoji="1" lang="ja-JP" altLang="en-US" sz="2400" dirty="0"/>
              <a:t>液量増加</a:t>
            </a:r>
          </a:p>
        </p:txBody>
      </p:sp>
    </p:spTree>
    <p:extLst>
      <p:ext uri="{BB962C8B-B14F-4D97-AF65-F5344CB8AC3E}">
        <p14:creationId xmlns:p14="http://schemas.microsoft.com/office/powerpoint/2010/main" val="2430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14"/>
                                        </p:tgtEl>
                                      </p:cBhvr>
                                    </p:cmd>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4366" fill="hold"/>
                                        <p:tgtEl>
                                          <p:spTgt spid="12"/>
                                        </p:tgtEl>
                                      </p:cBhvr>
                                    </p:cmd>
                                  </p:childTnLst>
                                </p:cTn>
                              </p:par>
                            </p:childTnLst>
                          </p:cTn>
                        </p:par>
                      </p:childTnLst>
                    </p:cTn>
                  </p:par>
                  <p:par>
                    <p:cTn id="21" fill="hold">
                      <p:stCondLst>
                        <p:cond delay="indefinite"/>
                      </p:stCondLst>
                      <p:childTnLst>
                        <p:par>
                          <p:cTn id="22" fill="hold">
                            <p:stCondLst>
                              <p:cond delay="0"/>
                            </p:stCondLst>
                            <p:childTnLst>
                              <p:par>
                                <p:cTn id="23" presetID="3" presetClass="mediacall" presetSubtype="0" fill="hold" nodeType="clickEffect">
                                  <p:stCondLst>
                                    <p:cond delay="0"/>
                                  </p:stCondLst>
                                  <p:childTnLst>
                                    <p:cmd type="call" cmd="stop">
                                      <p:cBhvr>
                                        <p:cTn id="24" dur="1" fill="hold"/>
                                        <p:tgtEl>
                                          <p:spTgt spid="12"/>
                                        </p:tgtEl>
                                      </p:cBhvr>
                                    </p:cmd>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2"/>
                </p:tgtEl>
              </p:cMediaNode>
            </p:video>
            <p:video>
              <p:cMediaNode vol="80000">
                <p:cTn id="40" fill="hold" display="0">
                  <p:stCondLst>
                    <p:cond delay="indefinite"/>
                  </p:stCondLst>
                </p:cTn>
                <p:tgtEl>
                  <p:spTgt spid="14"/>
                </p:tgtEl>
              </p:cMediaNode>
            </p:video>
          </p:childTnLst>
        </p:cTn>
      </p:par>
    </p:tnLst>
    <p:bldLst>
      <p:bldP spid="22" grpId="0"/>
    </p:bldLst>
  </p:timing>
</p:sld>
</file>

<file path=ppt/theme/theme1.xml><?xml version="1.0" encoding="utf-8"?>
<a:theme xmlns:a="http://schemas.openxmlformats.org/drawingml/2006/main" name="JPL_ver4.0">
  <a:themeElements>
    <a:clrScheme name="JPL_ver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L_ver3.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JPL_ver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L_ver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L_ver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L_ver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L_ver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L_ver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L_ver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L_ver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L_ver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L_ver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L_ver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L_ver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JPL_ver4.0</Template>
  <TotalTime>9328</TotalTime>
  <Words>1410</Words>
  <Application>Microsoft Office PowerPoint</Application>
  <PresentationFormat>画面に合わせる (4:3)</PresentationFormat>
  <Paragraphs>297</Paragraphs>
  <Slides>21</Slides>
  <Notes>19</Notes>
  <HiddenSlides>0</HiddenSlides>
  <MMClips>10</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JPL_ver4.0</vt:lpstr>
      <vt:lpstr>噴霧流れにおける翼面上の  液体挙動に及ぼす後縁形状の影響</vt:lpstr>
      <vt:lpstr>研究背景</vt:lpstr>
      <vt:lpstr>研究目的・手法</vt:lpstr>
      <vt:lpstr>実験設備・条件　– 実験設備</vt:lpstr>
      <vt:lpstr>実験設備・条件　– 実験設備・実験条件</vt:lpstr>
      <vt:lpstr>実験・解析手法</vt:lpstr>
      <vt:lpstr>実験・解析手法</vt:lpstr>
      <vt:lpstr>実験結果・考察　 – 翼面上液挙動(通常翼+3°) [1/5]</vt:lpstr>
      <vt:lpstr>実験結果・考察　 – 後縁付近の液挙動(+3°)　[2/5]</vt:lpstr>
      <vt:lpstr>実験結果・考察　 – 後縁付近の液挙動(-7°)　[3/5]</vt:lpstr>
      <vt:lpstr>実験結果・考察 – 後縁付近液挙動まとめ　[4/5] 　</vt:lpstr>
      <vt:lpstr>実験結果・考察　 – 二次微粒化位置　 [5/5] 　</vt:lpstr>
      <vt:lpstr>実験結果・考察　 – 後縁より飛散する液滴径　 [5/5] 　</vt:lpstr>
      <vt:lpstr>まとめ・今後必要な研究</vt:lpstr>
      <vt:lpstr>PowerPoint プレゼンテーション</vt:lpstr>
      <vt:lpstr>実験・解析手法</vt:lpstr>
      <vt:lpstr>実験・解析手法</vt:lpstr>
      <vt:lpstr>実験・解析手法</vt:lpstr>
      <vt:lpstr>実験結果・考察　</vt:lpstr>
      <vt:lpstr>実験結果・考察　</vt:lpstr>
      <vt:lpstr>実験結果・考察　</vt:lpstr>
    </vt:vector>
  </TitlesOfParts>
  <Company>Jet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研究室輪講補足資料 （２０１２年１２月４日）</dc:title>
  <dc:creator>suyama</dc:creator>
  <cp:lastModifiedBy>yoshida</cp:lastModifiedBy>
  <cp:revision>850</cp:revision>
  <cp:lastPrinted>2014-11-28T06:03:09Z</cp:lastPrinted>
  <dcterms:created xsi:type="dcterms:W3CDTF">2012-12-03T14:25:34Z</dcterms:created>
  <dcterms:modified xsi:type="dcterms:W3CDTF">2019-06-02T10:07:43Z</dcterms:modified>
</cp:coreProperties>
</file>